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066" r:id="rId2"/>
    <p:sldId id="3079" r:id="rId3"/>
    <p:sldId id="274" r:id="rId4"/>
    <p:sldId id="3080" r:id="rId5"/>
    <p:sldId id="3081" r:id="rId6"/>
    <p:sldId id="3082" r:id="rId7"/>
    <p:sldId id="3105" r:id="rId8"/>
    <p:sldId id="3106" r:id="rId9"/>
    <p:sldId id="3107" r:id="rId10"/>
    <p:sldId id="3086" r:id="rId11"/>
    <p:sldId id="3108" r:id="rId12"/>
    <p:sldId id="3083" r:id="rId13"/>
    <p:sldId id="3087" r:id="rId14"/>
    <p:sldId id="3088" r:id="rId15"/>
    <p:sldId id="3109" r:id="rId16"/>
    <p:sldId id="3085" r:id="rId17"/>
    <p:sldId id="3084" r:id="rId18"/>
    <p:sldId id="3089" r:id="rId19"/>
    <p:sldId id="3110" r:id="rId20"/>
    <p:sldId id="3090" r:id="rId21"/>
    <p:sldId id="3094" r:id="rId22"/>
    <p:sldId id="3111" r:id="rId23"/>
    <p:sldId id="3096" r:id="rId24"/>
    <p:sldId id="3097" r:id="rId25"/>
    <p:sldId id="3114" r:id="rId26"/>
    <p:sldId id="3113" r:id="rId27"/>
    <p:sldId id="3099" r:id="rId28"/>
    <p:sldId id="3100" r:id="rId29"/>
    <p:sldId id="3101" r:id="rId30"/>
    <p:sldId id="3102" r:id="rId31"/>
    <p:sldId id="3103" r:id="rId32"/>
    <p:sldId id="3104" r:id="rId33"/>
    <p:sldId id="3116" r:id="rId34"/>
    <p:sldId id="3117" r:id="rId35"/>
    <p:sldId id="3119" r:id="rId36"/>
    <p:sldId id="3120" r:id="rId37"/>
    <p:sldId id="3118" r:id="rId38"/>
    <p:sldId id="3121" r:id="rId39"/>
    <p:sldId id="311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94694"/>
  </p:normalViewPr>
  <p:slideViewPr>
    <p:cSldViewPr snapToGrid="0" snapToObjects="1">
      <p:cViewPr>
        <p:scale>
          <a:sx n="75" d="100"/>
          <a:sy n="75" d="100"/>
        </p:scale>
        <p:origin x="85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EB113-9519-8642-96A5-09A8D6445BF7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C502E-65B7-6241-9E7C-822FD67E54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7488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수업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교수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시험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과제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발표 </a:t>
            </a:r>
            <a:r>
              <a:rPr kumimoji="1" lang="en-US" altLang="ko-KR" dirty="0"/>
              <a:t>//  </a:t>
            </a:r>
            <a:r>
              <a:rPr kumimoji="1" lang="ko-KR" altLang="en-US" dirty="0"/>
              <a:t>열심히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중간고사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시험 </a:t>
            </a:r>
            <a:r>
              <a:rPr kumimoji="1" lang="en-US" altLang="ko-KR" dirty="0"/>
              <a:t>, 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502E-65B7-6241-9E7C-822FD67E5446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238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502E-65B7-6241-9E7C-822FD67E5446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6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C502E-65B7-6241-9E7C-822FD67E544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09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0F6E5-47B5-7440-9760-1A62E2768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65EDF-DAB2-D34E-8C4B-E59D2285F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92124-5692-C545-A8B7-DCB36F13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D274C-066C-164B-98CF-F0F03212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5EFD3-5C5B-CF48-A7FE-AB290088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63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11F46-C45D-4F4D-9DD4-372D363C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2ABF22-7579-7E40-AB09-3C0BD3F93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A4514-3FF9-1847-BC14-2DF2C71F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03E1E-7BA7-6546-BF25-B4AAED5A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E80D-3C06-7648-BC58-296D4684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425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B98F1F-3AD1-1F49-AA2F-0E24D166D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FAB171-DB61-7E48-B8B2-35399FC8C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56BFE-0F4F-6845-B73B-57C1CFF9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C2012-A61F-3E41-BAE5-E677DEC3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1A7F0-7F12-E646-B5A9-374F360D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364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23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19979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AD47A-1603-B647-A4D6-B1E4AF92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CE05E7-C5F1-EE48-B4DC-24404AD25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1048-0E9F-6C48-AA47-8424B87B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F05D4-C063-4F4C-B0D5-3BB78C37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AFBF6-1EB4-1044-978A-6D152A65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804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3A37B-1D2B-E84D-A1F4-51E9F781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92ACCC-FA01-CB49-96C7-2ACB4CA5B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28EB13-EB1B-AE49-A791-F1F0389D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2E9A8-7E6F-E84E-B89F-7992D4BA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3FF11-25AC-6445-8368-7B86CFD2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73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6DA6D-618E-E843-8CE5-2E411779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31BBD-3810-E548-83A0-4308C2E92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1C9192-C4FC-3547-B727-338DE3602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877E98-CF9C-FC40-9FF2-A2A8BBE3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0CC519-AACD-1A49-B980-47AC9C2B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57113C-5D32-F342-9C0B-FB9E60F3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227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DD037-204E-BE42-B36C-5DC0A9D6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77D69-03BB-4C44-9296-06AB6E611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68BB2F-F0D4-F04A-952E-A5A162E8D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543EF-3361-DD41-9EA9-38C183962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B12803-CB5D-8449-8C5E-F926EBE99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99D823-C175-2C4A-8463-085EE6B5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F7E647-4C78-2942-8A32-D3CA39C9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16AF91-6A84-F244-851F-B042D200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94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E7E90-6A99-5B42-B5B5-EA471AB9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547179-C895-144C-B346-740348A3E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1F0003-CE2A-0C46-8E17-B31F01B46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EE1AD5-126A-1946-A759-D96B4391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72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2091FF-7A0F-DD46-8A28-8FC8F6ED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E50D32-428C-DE46-B5A8-447A34C4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BD1E8-781D-C140-ACE6-97687ACF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317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90393-5E5E-4744-9C94-D7B7FFE6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0B1C-F39B-9343-981C-9DFDE52A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44D96D-EC12-9242-8A7E-CFE33E8C4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6F2560-F77F-7648-BBB4-EC627C01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DC41D8-D13D-3347-AE55-E2C0C108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92097-4162-4C49-B42B-AE6F61F8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3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EC69F-7B09-6D43-A5B5-57420B43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4E4807-43BB-4B48-92B5-69F8D9768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1A329-A58E-6E4E-A0F8-4EB651DE4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EEA323-76B5-DC45-BAE8-067FA587E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69849-FAAF-044E-9CCE-E5F17EEA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CEEE50-1C5F-3046-8C5F-424A713F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384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6FB76D-08F2-8F48-AE25-2D078AF5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54BA3-D82D-354D-B1F2-63A78BBC0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A6669-0971-C645-B98E-CC78A3C50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17C92-EAAE-6349-AC62-E914BA61DAE2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FC7BD-8413-DD41-A860-5D315895D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2EC285-64D0-A04C-82EB-B0A148391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7008F-55B3-B948-8CB7-65E62BCF9DA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18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427616" y="-804136"/>
            <a:ext cx="15047232" cy="8466272"/>
          </a:xfrm>
        </p:spPr>
      </p:sp>
      <p:sp>
        <p:nvSpPr>
          <p:cNvPr id="14" name="Rectangle 13"/>
          <p:cNvSpPr/>
          <p:nvPr/>
        </p:nvSpPr>
        <p:spPr>
          <a:xfrm>
            <a:off x="1588" y="-1"/>
            <a:ext cx="12201887" cy="6858000"/>
          </a:xfrm>
          <a:prstGeom prst="rect">
            <a:avLst/>
          </a:prstGeom>
          <a:gradFill flip="none" rotWithShape="1">
            <a:gsLst>
              <a:gs pos="0">
                <a:srgbClr val="F7F6CB">
                  <a:alpha val="82000"/>
                </a:srgbClr>
              </a:gs>
              <a:gs pos="95000">
                <a:srgbClr val="777378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4189" y="2320086"/>
            <a:ext cx="1120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>
                <a:latin typeface="Montserrat" charset="0"/>
                <a:ea typeface="Montserrat" charset="0"/>
                <a:cs typeface="Montserrat" charset="0"/>
              </a:rPr>
              <a:t>에브리타임</a:t>
            </a:r>
            <a:r>
              <a:rPr lang="ko-KR" altLang="en-US" sz="6000" b="1" dirty="0">
                <a:latin typeface="Montserrat" charset="0"/>
                <a:ea typeface="Montserrat" charset="0"/>
                <a:cs typeface="Montserrat" charset="0"/>
              </a:rPr>
              <a:t> 강의 평가 </a:t>
            </a:r>
            <a:r>
              <a:rPr lang="ko-KR" altLang="en-US" sz="6000" b="1" dirty="0" err="1">
                <a:latin typeface="Montserrat" charset="0"/>
                <a:ea typeface="Montserrat" charset="0"/>
                <a:cs typeface="Montserrat" charset="0"/>
              </a:rPr>
              <a:t>크롤링</a:t>
            </a:r>
            <a:r>
              <a:rPr lang="ko-KR" altLang="en-US" sz="6000" b="1" dirty="0">
                <a:latin typeface="Montserrat" charset="0"/>
                <a:ea typeface="Montserrat" charset="0"/>
                <a:cs typeface="Montserrat" charset="0"/>
              </a:rPr>
              <a:t> </a:t>
            </a:r>
            <a:endParaRPr lang="en-US" altLang="ko-KR" sz="6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 rot="20102656">
            <a:off x="10548450" y="-3835877"/>
            <a:ext cx="12312035" cy="622738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86858-B039-934E-AB4A-B01744F866B5}"/>
              </a:ext>
            </a:extLst>
          </p:cNvPr>
          <p:cNvSpPr txBox="1"/>
          <p:nvPr/>
        </p:nvSpPr>
        <p:spPr>
          <a:xfrm>
            <a:off x="734189" y="5497099"/>
            <a:ext cx="11201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 err="1">
                <a:latin typeface="Montserrat" charset="0"/>
                <a:ea typeface="Montserrat" charset="0"/>
                <a:cs typeface="Montserrat" charset="0"/>
              </a:rPr>
              <a:t>산업데이터</a:t>
            </a:r>
            <a:r>
              <a:rPr lang="ko-KR" altLang="en-US" sz="2500" b="1" dirty="0">
                <a:latin typeface="Montserrat" charset="0"/>
                <a:ea typeface="Montserrat" charset="0"/>
                <a:cs typeface="Montserrat" charset="0"/>
              </a:rPr>
              <a:t> 사이언스 학부</a:t>
            </a:r>
            <a:endParaRPr lang="en-US" altLang="ko-KR" sz="2500" b="1" dirty="0"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US" altLang="ko-KR" sz="2500" b="1" dirty="0">
                <a:latin typeface="Montserrat" charset="0"/>
                <a:ea typeface="Montserrat" charset="0"/>
                <a:cs typeface="Montserrat" charset="0"/>
              </a:rPr>
              <a:t>201550031</a:t>
            </a:r>
          </a:p>
          <a:p>
            <a:pPr algn="r"/>
            <a:r>
              <a:rPr lang="ko-KR" altLang="en-US" sz="2500" b="1" dirty="0" err="1">
                <a:latin typeface="Montserrat" charset="0"/>
                <a:ea typeface="Montserrat" charset="0"/>
                <a:cs typeface="Montserrat" charset="0"/>
              </a:rPr>
              <a:t>조기문</a:t>
            </a:r>
            <a:endParaRPr lang="en-US" altLang="ko-KR" sz="2500" b="1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2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ADEC71F-110B-4643-8022-4F505D09FF7A}"/>
              </a:ext>
            </a:extLst>
          </p:cNvPr>
          <p:cNvSpPr/>
          <p:nvPr/>
        </p:nvSpPr>
        <p:spPr>
          <a:xfrm rot="5400000">
            <a:off x="5866382" y="3039117"/>
            <a:ext cx="977414" cy="426262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7BA32-FE3F-9946-8CBB-7EF69038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39" y="769003"/>
            <a:ext cx="8648700" cy="4986566"/>
          </a:xfrm>
          <a:prstGeom prst="rect">
            <a:avLst/>
          </a:prstGeom>
        </p:spPr>
      </p:pic>
      <p:sp>
        <p:nvSpPr>
          <p:cNvPr id="17" name="Google Shape;344;p25">
            <a:extLst>
              <a:ext uri="{FF2B5EF4-FFF2-40B4-BE49-F238E27FC236}">
                <a16:creationId xmlns:a16="http://schemas.microsoft.com/office/drawing/2014/main" id="{7906510F-3B52-9B4C-95E3-15B8F9DB1D07}"/>
              </a:ext>
            </a:extLst>
          </p:cNvPr>
          <p:cNvSpPr txBox="1"/>
          <p:nvPr/>
        </p:nvSpPr>
        <p:spPr>
          <a:xfrm>
            <a:off x="817579" y="5912276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2500" dirty="0">
                <a:solidFill>
                  <a:schemeClr val="accent6">
                    <a:lumMod val="50000"/>
                  </a:schemeClr>
                </a:solidFill>
              </a:rPr>
              <a:t>강의평가를 크롤링해 데이터 프레임으로 변환</a:t>
            </a:r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0B5772-807D-A044-9C3C-1CC71AC00A76}"/>
              </a:ext>
            </a:extLst>
          </p:cNvPr>
          <p:cNvSpPr/>
          <p:nvPr/>
        </p:nvSpPr>
        <p:spPr>
          <a:xfrm>
            <a:off x="1216025" y="2805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4681242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68741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Google Shape;344;p25">
            <a:extLst>
              <a:ext uri="{FF2B5EF4-FFF2-40B4-BE49-F238E27FC236}">
                <a16:creationId xmlns:a16="http://schemas.microsoft.com/office/drawing/2014/main" id="{C6C6015B-F6A1-674C-AE03-CF8EA21A0FD1}"/>
              </a:ext>
            </a:extLst>
          </p:cNvPr>
          <p:cNvSpPr txBox="1"/>
          <p:nvPr/>
        </p:nvSpPr>
        <p:spPr>
          <a:xfrm>
            <a:off x="3100549" y="2881316"/>
            <a:ext cx="6644428" cy="1169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500" dirty="0">
                <a:solidFill>
                  <a:srgbClr val="C00000"/>
                </a:solidFill>
              </a:rPr>
              <a:t>특정 교수님이 어떤 강의들을</a:t>
            </a:r>
            <a:br>
              <a:rPr lang="en-US" altLang="ko-KR" sz="3500" dirty="0">
                <a:solidFill>
                  <a:srgbClr val="C00000"/>
                </a:solidFill>
              </a:rPr>
            </a:br>
            <a:r>
              <a:rPr lang="ko-KR" altLang="en-US" sz="3500" dirty="0">
                <a:solidFill>
                  <a:srgbClr val="C00000"/>
                </a:solidFill>
              </a:rPr>
              <a:t> </a:t>
            </a:r>
            <a:r>
              <a:rPr lang="ko-KR" altLang="en-US" sz="3500" dirty="0" err="1"/>
              <a:t>진행하시는지</a:t>
            </a:r>
            <a:r>
              <a:rPr lang="ko-KR" altLang="en-US" sz="3500" dirty="0"/>
              <a:t> 알 수 없음</a:t>
            </a:r>
            <a:endParaRPr sz="3500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E08757-8511-3244-9F23-256C2553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88" y="2622826"/>
            <a:ext cx="1228161" cy="14684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D787BB3-5D06-2D4A-80FD-A75D5D6D77C4}"/>
              </a:ext>
            </a:extLst>
          </p:cNvPr>
          <p:cNvSpPr/>
          <p:nvPr/>
        </p:nvSpPr>
        <p:spPr>
          <a:xfrm>
            <a:off x="9287960" y="1886333"/>
            <a:ext cx="914033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0" dirty="0"/>
              <a:t>“</a:t>
            </a:r>
            <a:endParaRPr lang="ko-KR" altLang="en-US" sz="15000" dirty="0"/>
          </a:p>
        </p:txBody>
      </p:sp>
      <p:sp>
        <p:nvSpPr>
          <p:cNvPr id="39" name="Google Shape;344;p25">
            <a:extLst>
              <a:ext uri="{FF2B5EF4-FFF2-40B4-BE49-F238E27FC236}">
                <a16:creationId xmlns:a16="http://schemas.microsoft.com/office/drawing/2014/main" id="{C2412AEA-577A-4743-ADF6-215BB5448FAC}"/>
              </a:ext>
            </a:extLst>
          </p:cNvPr>
          <p:cNvSpPr txBox="1"/>
          <p:nvPr/>
        </p:nvSpPr>
        <p:spPr>
          <a:xfrm>
            <a:off x="1174946" y="321096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4699918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59214E72-5965-7542-8BF8-7628E611F020}"/>
              </a:ext>
            </a:extLst>
          </p:cNvPr>
          <p:cNvSpPr txBox="1"/>
          <p:nvPr/>
        </p:nvSpPr>
        <p:spPr>
          <a:xfrm>
            <a:off x="966533" y="1160651"/>
            <a:ext cx="10777112" cy="50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3000" dirty="0"/>
              <a:t># 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특정 교수님이 어떤 강의들을 </a:t>
            </a:r>
            <a:r>
              <a:rPr lang="ko-KR" altLang="en-US" sz="3000" dirty="0" err="1"/>
              <a:t>진행하시는지</a:t>
            </a:r>
            <a:r>
              <a:rPr lang="ko-KR" altLang="en-US" sz="3000" dirty="0"/>
              <a:t> 알 수 없음</a:t>
            </a:r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r>
              <a:rPr lang="en-US" altLang="ko-KR" sz="3000" dirty="0"/>
              <a:t>A</a:t>
            </a:r>
            <a:r>
              <a:rPr lang="ko-KR" altLang="en-US" sz="3000" dirty="0"/>
              <a:t>교수님의 컴퓨터 구조 </a:t>
            </a:r>
            <a:r>
              <a:rPr lang="en-US" altLang="ko-KR" sz="3000" dirty="0"/>
              <a:t>,</a:t>
            </a:r>
            <a:br>
              <a:rPr lang="en-US" altLang="ko-KR" sz="3000" dirty="0"/>
            </a:br>
            <a:r>
              <a:rPr lang="en-US" altLang="ko-KR" sz="3000" dirty="0"/>
              <a:t> </a:t>
            </a:r>
            <a:r>
              <a:rPr lang="ko-KR" altLang="en-US" sz="3000" dirty="0"/>
              <a:t>알고리즘</a:t>
            </a:r>
            <a:r>
              <a:rPr lang="en-US" altLang="ko-KR" sz="3000" dirty="0"/>
              <a:t>,</a:t>
            </a:r>
          </a:p>
          <a:p>
            <a:r>
              <a:rPr lang="ko-KR" altLang="en-US" sz="3000" dirty="0"/>
              <a:t>데이터베이스</a:t>
            </a:r>
            <a:endParaRPr lang="en-US" altLang="ko-KR" sz="3000" dirty="0"/>
          </a:p>
          <a:p>
            <a:r>
              <a:rPr lang="ko-KR" altLang="en-US" sz="3000" dirty="0"/>
              <a:t>  </a:t>
            </a:r>
            <a:endParaRPr lang="en-US" altLang="ko-KR" sz="3000" dirty="0"/>
          </a:p>
          <a:p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2900" dirty="0">
                <a:solidFill>
                  <a:srgbClr val="C00000"/>
                </a:solidFill>
              </a:rPr>
              <a:t>{  '</a:t>
            </a:r>
            <a:r>
              <a:rPr lang="ko-KR" altLang="en-US" sz="2900" dirty="0" err="1">
                <a:solidFill>
                  <a:srgbClr val="C00000"/>
                </a:solidFill>
              </a:rPr>
              <a:t>교수명</a:t>
            </a:r>
            <a:r>
              <a:rPr lang="en-US" altLang="ko-KR" sz="2900" dirty="0">
                <a:solidFill>
                  <a:srgbClr val="C00000"/>
                </a:solidFill>
              </a:rPr>
              <a:t>’:   ‘A’  , </a:t>
            </a:r>
          </a:p>
          <a:p>
            <a:r>
              <a:rPr lang="en-US" altLang="ko-KR" sz="2900" dirty="0">
                <a:solidFill>
                  <a:srgbClr val="C00000"/>
                </a:solidFill>
              </a:rPr>
              <a:t>'</a:t>
            </a:r>
            <a:r>
              <a:rPr lang="ko-KR" altLang="en-US" sz="2900" dirty="0" err="1">
                <a:solidFill>
                  <a:srgbClr val="C00000"/>
                </a:solidFill>
              </a:rPr>
              <a:t>강의목록</a:t>
            </a:r>
            <a:r>
              <a:rPr lang="en-US" altLang="ko-KR" sz="2900" dirty="0">
                <a:solidFill>
                  <a:srgbClr val="C00000"/>
                </a:solidFill>
              </a:rPr>
              <a:t>': [</a:t>
            </a:r>
            <a:r>
              <a:rPr lang="ko-KR" altLang="en-US" sz="2900" dirty="0">
                <a:solidFill>
                  <a:srgbClr val="C00000"/>
                </a:solidFill>
              </a:rPr>
              <a:t>＇</a:t>
            </a:r>
            <a:r>
              <a:rPr lang="ko-KR" altLang="en-US" sz="2900" dirty="0" err="1">
                <a:solidFill>
                  <a:srgbClr val="C00000"/>
                </a:solidFill>
              </a:rPr>
              <a:t>컴퓨터구조</a:t>
            </a:r>
            <a:r>
              <a:rPr lang="ko-KR" altLang="en-US" sz="2900" dirty="0">
                <a:solidFill>
                  <a:srgbClr val="C00000"/>
                </a:solidFill>
              </a:rPr>
              <a:t>＇</a:t>
            </a:r>
            <a:r>
              <a:rPr lang="en-US" altLang="ko-KR" sz="2900" dirty="0">
                <a:solidFill>
                  <a:srgbClr val="C00000"/>
                </a:solidFill>
              </a:rPr>
              <a:t>, ‘</a:t>
            </a:r>
            <a:r>
              <a:rPr lang="ko-KR" altLang="en-US" sz="2900" dirty="0">
                <a:solidFill>
                  <a:srgbClr val="C00000"/>
                </a:solidFill>
              </a:rPr>
              <a:t>알고리즘</a:t>
            </a:r>
            <a:r>
              <a:rPr lang="en-US" altLang="ko-KR" sz="2900" dirty="0">
                <a:solidFill>
                  <a:srgbClr val="C00000"/>
                </a:solidFill>
              </a:rPr>
              <a:t>’, </a:t>
            </a:r>
            <a:r>
              <a:rPr lang="ko-KR" altLang="en-US" sz="2900" dirty="0">
                <a:solidFill>
                  <a:srgbClr val="C00000"/>
                </a:solidFill>
              </a:rPr>
              <a:t>＇데이터베이스</a:t>
            </a:r>
            <a:r>
              <a:rPr lang="en-US" altLang="ko-KR" sz="2900" dirty="0">
                <a:solidFill>
                  <a:srgbClr val="C00000"/>
                </a:solidFill>
              </a:rPr>
              <a:t>’]  }</a:t>
            </a: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ADEC71F-110B-4643-8022-4F505D09FF7A}"/>
              </a:ext>
            </a:extLst>
          </p:cNvPr>
          <p:cNvSpPr/>
          <p:nvPr/>
        </p:nvSpPr>
        <p:spPr>
          <a:xfrm rot="5400000">
            <a:off x="6022358" y="1925515"/>
            <a:ext cx="665459" cy="426262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7E1C7F4F-F578-ED4A-BF69-8B06324B8C17}"/>
              </a:ext>
            </a:extLst>
          </p:cNvPr>
          <p:cNvSpPr/>
          <p:nvPr/>
        </p:nvSpPr>
        <p:spPr>
          <a:xfrm rot="5400000">
            <a:off x="6006930" y="4340675"/>
            <a:ext cx="665459" cy="426262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4099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3664F9-B071-584A-847F-18185805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166407"/>
            <a:ext cx="12103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473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전처리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CF6DD9-6493-0840-8807-BD4A973A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3" y="1724238"/>
            <a:ext cx="11159603" cy="39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559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Google Shape;344;p25">
            <a:extLst>
              <a:ext uri="{FF2B5EF4-FFF2-40B4-BE49-F238E27FC236}">
                <a16:creationId xmlns:a16="http://schemas.microsoft.com/office/drawing/2014/main" id="{C6C6015B-F6A1-674C-AE03-CF8EA21A0FD1}"/>
              </a:ext>
            </a:extLst>
          </p:cNvPr>
          <p:cNvSpPr txBox="1"/>
          <p:nvPr/>
        </p:nvSpPr>
        <p:spPr>
          <a:xfrm>
            <a:off x="3100549" y="2995685"/>
            <a:ext cx="6644428" cy="1169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500" dirty="0">
                <a:solidFill>
                  <a:srgbClr val="C00000"/>
                </a:solidFill>
              </a:rPr>
              <a:t>특정 교수님의 평균 </a:t>
            </a:r>
            <a:r>
              <a:rPr lang="ko-KR" altLang="en-US" sz="3500" dirty="0" err="1">
                <a:solidFill>
                  <a:srgbClr val="C00000"/>
                </a:solidFill>
              </a:rPr>
              <a:t>별점을</a:t>
            </a:r>
            <a:r>
              <a:rPr lang="ko-KR" altLang="en-US" sz="3500" dirty="0">
                <a:solidFill>
                  <a:srgbClr val="C00000"/>
                </a:solidFill>
              </a:rPr>
              <a:t> </a:t>
            </a:r>
            <a:br>
              <a:rPr lang="en-US" altLang="ko-KR" sz="3500" dirty="0">
                <a:solidFill>
                  <a:srgbClr val="C00000"/>
                </a:solidFill>
              </a:rPr>
            </a:br>
            <a:r>
              <a:rPr lang="ko-KR" altLang="en-US" sz="3500" dirty="0"/>
              <a:t>알 수 없음</a:t>
            </a:r>
            <a:endParaRPr lang="en-US" altLang="ko-KR" sz="35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E08757-8511-3244-9F23-256C2553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88" y="2655641"/>
            <a:ext cx="1228161" cy="14684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B834A0-FBCA-B548-9669-DA63B0683077}"/>
              </a:ext>
            </a:extLst>
          </p:cNvPr>
          <p:cNvSpPr/>
          <p:nvPr/>
        </p:nvSpPr>
        <p:spPr>
          <a:xfrm>
            <a:off x="9091453" y="2394859"/>
            <a:ext cx="67037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/>
              <a:t>“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8642866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전처리</a:t>
            </a: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59214E72-5965-7542-8BF8-7628E611F020}"/>
              </a:ext>
            </a:extLst>
          </p:cNvPr>
          <p:cNvSpPr txBox="1"/>
          <p:nvPr/>
        </p:nvSpPr>
        <p:spPr>
          <a:xfrm>
            <a:off x="966533" y="1867044"/>
            <a:ext cx="10777112" cy="420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3000" dirty="0"/>
              <a:t># 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특정 교수님의 평균 </a:t>
            </a:r>
            <a:r>
              <a:rPr lang="ko-KR" altLang="en-US" sz="3000" dirty="0" err="1">
                <a:solidFill>
                  <a:schemeClr val="accent6">
                    <a:lumMod val="50000"/>
                  </a:schemeClr>
                </a:solidFill>
              </a:rPr>
              <a:t>별점</a:t>
            </a:r>
            <a:r>
              <a:rPr lang="ko-KR" altLang="en-US" sz="3000" dirty="0" err="1"/>
              <a:t>을</a:t>
            </a:r>
            <a:r>
              <a:rPr lang="ko-KR" altLang="en-US" sz="3000" dirty="0"/>
              <a:t> 알 수 없음</a:t>
            </a:r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r>
              <a:rPr lang="en-US" altLang="ko-KR" sz="3000" dirty="0"/>
              <a:t>A</a:t>
            </a:r>
            <a:r>
              <a:rPr lang="ko-KR" altLang="en-US" sz="3000" dirty="0"/>
              <a:t>교수님의 컴퓨터 구조 </a:t>
            </a:r>
            <a:r>
              <a:rPr lang="en-US" altLang="ko-KR" sz="3000" dirty="0"/>
              <a:t>3</a:t>
            </a:r>
            <a:r>
              <a:rPr lang="ko-KR" altLang="en-US" sz="3000" dirty="0"/>
              <a:t>점</a:t>
            </a:r>
            <a:r>
              <a:rPr lang="en-US" altLang="ko-KR" sz="3000" dirty="0"/>
              <a:t>,</a:t>
            </a:r>
            <a:br>
              <a:rPr lang="en-US" altLang="ko-KR" sz="3000" dirty="0"/>
            </a:br>
            <a:r>
              <a:rPr lang="en-US" altLang="ko-KR" sz="3000" dirty="0"/>
              <a:t> </a:t>
            </a:r>
            <a:r>
              <a:rPr lang="ko-KR" altLang="en-US" sz="3000" dirty="0"/>
              <a:t>알고리즘 수업 </a:t>
            </a:r>
            <a:r>
              <a:rPr lang="en-US" altLang="ko-KR" sz="3000" dirty="0"/>
              <a:t>5</a:t>
            </a:r>
            <a:r>
              <a:rPr lang="ko-KR" altLang="en-US" sz="3000" dirty="0"/>
              <a:t>점 </a:t>
            </a:r>
            <a:endParaRPr lang="en-US" altLang="ko-KR" sz="3000" dirty="0"/>
          </a:p>
          <a:p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3000" dirty="0">
                <a:solidFill>
                  <a:srgbClr val="C00000"/>
                </a:solidFill>
              </a:rPr>
              <a:t> </a:t>
            </a:r>
            <a:r>
              <a:rPr lang="en-US" altLang="ko-KR" sz="3000" dirty="0">
                <a:solidFill>
                  <a:srgbClr val="C00000"/>
                </a:solidFill>
              </a:rPr>
              <a:t>A</a:t>
            </a:r>
            <a:r>
              <a:rPr lang="ko-KR" altLang="en-US" sz="3000" dirty="0">
                <a:solidFill>
                  <a:srgbClr val="C00000"/>
                </a:solidFill>
              </a:rPr>
              <a:t>교수님의 평점 </a:t>
            </a:r>
            <a:r>
              <a:rPr lang="en-US" altLang="ko-KR" sz="3000" dirty="0">
                <a:solidFill>
                  <a:srgbClr val="C00000"/>
                </a:solidFill>
              </a:rPr>
              <a:t>: 4</a:t>
            </a:r>
            <a:r>
              <a:rPr lang="ko-KR" altLang="en-US" sz="3000" dirty="0">
                <a:solidFill>
                  <a:srgbClr val="C00000"/>
                </a:solidFill>
              </a:rPr>
              <a:t>점</a:t>
            </a:r>
            <a:endParaRPr lang="en-US" altLang="ko-KR" sz="3000" dirty="0">
              <a:solidFill>
                <a:srgbClr val="C00000"/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ADEC71F-110B-4643-8022-4F505D09FF7A}"/>
              </a:ext>
            </a:extLst>
          </p:cNvPr>
          <p:cNvSpPr/>
          <p:nvPr/>
        </p:nvSpPr>
        <p:spPr>
          <a:xfrm rot="5400000">
            <a:off x="5866382" y="3039117"/>
            <a:ext cx="977414" cy="426262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467449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전처리</a:t>
            </a: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34875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05F10-ACF5-F147-8442-442DA3A1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1009649"/>
            <a:ext cx="6180138" cy="50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130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주제 선정 배경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19283B-BA01-A449-B026-C9E522AB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66" y="1436417"/>
            <a:ext cx="2349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9013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Google Shape;344;p25">
            <a:extLst>
              <a:ext uri="{FF2B5EF4-FFF2-40B4-BE49-F238E27FC236}">
                <a16:creationId xmlns:a16="http://schemas.microsoft.com/office/drawing/2014/main" id="{C6C6015B-F6A1-674C-AE03-CF8EA21A0FD1}"/>
              </a:ext>
            </a:extLst>
          </p:cNvPr>
          <p:cNvSpPr txBox="1"/>
          <p:nvPr/>
        </p:nvSpPr>
        <p:spPr>
          <a:xfrm>
            <a:off x="3502501" y="2921770"/>
            <a:ext cx="6644428" cy="1169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500" dirty="0">
                <a:solidFill>
                  <a:srgbClr val="C00000"/>
                </a:solidFill>
              </a:rPr>
              <a:t>특정 강의의 평균 평점</a:t>
            </a:r>
            <a:r>
              <a:rPr lang="en-US" altLang="ko-KR" sz="3500" dirty="0"/>
              <a:t>(</a:t>
            </a:r>
            <a:r>
              <a:rPr lang="ko-KR" altLang="en-US" sz="3500" dirty="0"/>
              <a:t>모든 강의 종합한</a:t>
            </a:r>
            <a:r>
              <a:rPr lang="en-US" altLang="ko-KR" sz="3500" dirty="0"/>
              <a:t>)</a:t>
            </a:r>
            <a:r>
              <a:rPr lang="ko-KR" altLang="en-US" sz="3500" dirty="0"/>
              <a:t>을 알 수 없음</a:t>
            </a:r>
            <a:endParaRPr lang="en-US" altLang="ko-KR" sz="35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E08757-8511-3244-9F23-256C2553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71" y="2501601"/>
            <a:ext cx="1228161" cy="14684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F3E374-58D1-8F41-BA35-0BA226D4100F}"/>
              </a:ext>
            </a:extLst>
          </p:cNvPr>
          <p:cNvSpPr/>
          <p:nvPr/>
        </p:nvSpPr>
        <p:spPr>
          <a:xfrm>
            <a:off x="10109444" y="2180077"/>
            <a:ext cx="67037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0" dirty="0"/>
              <a:t>“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31113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-937759" y="-528520"/>
            <a:ext cx="14067518" cy="7915039"/>
          </a:xfrm>
        </p:spPr>
      </p:sp>
      <p:sp>
        <p:nvSpPr>
          <p:cNvPr id="14" name="Rectangle 13"/>
          <p:cNvSpPr/>
          <p:nvPr/>
        </p:nvSpPr>
        <p:spPr>
          <a:xfrm>
            <a:off x="14651" y="-1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3D352C">
                  <a:alpha val="65000"/>
                </a:srgbClr>
              </a:gs>
              <a:gs pos="100000">
                <a:srgbClr val="232225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Montserrat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4550" y="2977077"/>
            <a:ext cx="9228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1. </a:t>
            </a:r>
            <a:r>
              <a:rPr lang="ko-KR" altLang="en-US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 선정 배경</a:t>
            </a:r>
            <a:endParaRPr lang="en-US" altLang="ko-KR" sz="48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 rot="20102656">
            <a:off x="10548450" y="-3835877"/>
            <a:ext cx="12312035" cy="622738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68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주제 선정 배경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59214E72-5965-7542-8BF8-7628E611F020}"/>
              </a:ext>
            </a:extLst>
          </p:cNvPr>
          <p:cNvSpPr txBox="1"/>
          <p:nvPr/>
        </p:nvSpPr>
        <p:spPr>
          <a:xfrm>
            <a:off x="922990" y="1349625"/>
            <a:ext cx="10777112" cy="420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3000" dirty="0"/>
              <a:t># 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특정 강의의 평균 평점</a:t>
            </a:r>
            <a:r>
              <a:rPr lang="en-US" altLang="ko-KR" sz="3000" dirty="0"/>
              <a:t>(</a:t>
            </a:r>
            <a:r>
              <a:rPr lang="ko-KR" altLang="en-US" sz="3000" dirty="0"/>
              <a:t>모든 강의 종합한</a:t>
            </a:r>
            <a:r>
              <a:rPr lang="en-US" altLang="ko-KR" sz="3000" dirty="0"/>
              <a:t>)</a:t>
            </a:r>
            <a:r>
              <a:rPr lang="ko-KR" altLang="en-US" sz="3000" dirty="0"/>
              <a:t>을 알 수 없음</a:t>
            </a:r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컴퓨터 구조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(A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교수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) : 4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점</a:t>
            </a:r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컴퓨터 구조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(B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교수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) : 3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점</a:t>
            </a:r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컴퓨터 구조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(C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교수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):  5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점</a:t>
            </a:r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3000" dirty="0">
                <a:solidFill>
                  <a:srgbClr val="C00000"/>
                </a:solidFill>
              </a:rPr>
              <a:t> 컴퓨터 구조 평점 </a:t>
            </a:r>
            <a:r>
              <a:rPr lang="en-US" altLang="ko-KR" sz="3000" dirty="0">
                <a:solidFill>
                  <a:srgbClr val="C00000"/>
                </a:solidFill>
              </a:rPr>
              <a:t>: 4</a:t>
            </a:r>
            <a:r>
              <a:rPr lang="ko-KR" altLang="en-US" sz="3000" dirty="0">
                <a:solidFill>
                  <a:srgbClr val="C00000"/>
                </a:solidFill>
              </a:rPr>
              <a:t>점</a:t>
            </a:r>
            <a:endParaRPr lang="en-US" altLang="ko-KR" sz="3000" dirty="0">
              <a:solidFill>
                <a:srgbClr val="C00000"/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ADEC71F-110B-4643-8022-4F505D09FF7A}"/>
              </a:ext>
            </a:extLst>
          </p:cNvPr>
          <p:cNvSpPr/>
          <p:nvPr/>
        </p:nvSpPr>
        <p:spPr>
          <a:xfrm rot="5400000">
            <a:off x="6053246" y="2191393"/>
            <a:ext cx="593196" cy="287418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AD45CE7-B6D8-CA41-BD71-7FD76D363A46}"/>
              </a:ext>
            </a:extLst>
          </p:cNvPr>
          <p:cNvSpPr/>
          <p:nvPr/>
        </p:nvSpPr>
        <p:spPr>
          <a:xfrm rot="5400000">
            <a:off x="6053246" y="4447495"/>
            <a:ext cx="593196" cy="287418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69559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59214E72-5965-7542-8BF8-7628E611F020}"/>
              </a:ext>
            </a:extLst>
          </p:cNvPr>
          <p:cNvSpPr txBox="1"/>
          <p:nvPr/>
        </p:nvSpPr>
        <p:spPr>
          <a:xfrm>
            <a:off x="817579" y="6108106"/>
            <a:ext cx="10777112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000" dirty="0" err="1">
                <a:solidFill>
                  <a:srgbClr val="C00000"/>
                </a:solidFill>
              </a:rPr>
              <a:t>ㅇ</a:t>
            </a:r>
            <a:endParaRPr lang="en-US" altLang="ko-KR" sz="3000" dirty="0">
              <a:solidFill>
                <a:srgbClr val="C00000"/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ADEC71F-110B-4643-8022-4F505D09FF7A}"/>
              </a:ext>
            </a:extLst>
          </p:cNvPr>
          <p:cNvSpPr/>
          <p:nvPr/>
        </p:nvSpPr>
        <p:spPr>
          <a:xfrm rot="5400000">
            <a:off x="6053246" y="2191393"/>
            <a:ext cx="593196" cy="287418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AD45CE7-B6D8-CA41-BD71-7FD76D363A46}"/>
              </a:ext>
            </a:extLst>
          </p:cNvPr>
          <p:cNvSpPr/>
          <p:nvPr/>
        </p:nvSpPr>
        <p:spPr>
          <a:xfrm rot="5400000">
            <a:off x="6053246" y="4447495"/>
            <a:ext cx="593196" cy="287418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2F249-B3B7-274D-998C-44C02522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01" y="994012"/>
            <a:ext cx="9563382" cy="45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33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Google Shape;344;p25">
            <a:extLst>
              <a:ext uri="{FF2B5EF4-FFF2-40B4-BE49-F238E27FC236}">
                <a16:creationId xmlns:a16="http://schemas.microsoft.com/office/drawing/2014/main" id="{C6C6015B-F6A1-674C-AE03-CF8EA21A0FD1}"/>
              </a:ext>
            </a:extLst>
          </p:cNvPr>
          <p:cNvSpPr txBox="1"/>
          <p:nvPr/>
        </p:nvSpPr>
        <p:spPr>
          <a:xfrm>
            <a:off x="3468271" y="3088963"/>
            <a:ext cx="6644428" cy="70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4000" dirty="0">
                <a:solidFill>
                  <a:schemeClr val="accent6">
                    <a:lumMod val="50000"/>
                  </a:schemeClr>
                </a:solidFill>
              </a:rPr>
              <a:t>데이터 프레임으로 종합 </a:t>
            </a:r>
            <a:endParaRPr lang="en-US" altLang="ko-KR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B716E-CE01-404D-8E6F-130DDEEA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836" y="2525528"/>
            <a:ext cx="1126870" cy="11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768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449A6F-5852-EA4D-AFC7-E4C830FE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248"/>
            <a:ext cx="12192000" cy="36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192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52EC8E-F01C-3249-935C-ACD96514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975" y="623265"/>
            <a:ext cx="45847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8053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-937759" y="-528520"/>
            <a:ext cx="14067518" cy="7915039"/>
          </a:xfrm>
        </p:spPr>
      </p:sp>
      <p:sp>
        <p:nvSpPr>
          <p:cNvPr id="14" name="Rectangle 13"/>
          <p:cNvSpPr/>
          <p:nvPr/>
        </p:nvSpPr>
        <p:spPr>
          <a:xfrm>
            <a:off x="14651" y="-1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3D352C">
                  <a:alpha val="65000"/>
                </a:srgbClr>
              </a:gs>
              <a:gs pos="100000">
                <a:srgbClr val="232225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Montserrat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4550" y="2977077"/>
            <a:ext cx="9228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3. </a:t>
            </a:r>
            <a:r>
              <a:rPr lang="ko-KR" altLang="en-US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분석</a:t>
            </a:r>
            <a:endParaRPr lang="en-US" altLang="ko-KR" sz="48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 rot="20102656">
            <a:off x="10548450" y="-3835877"/>
            <a:ext cx="12312035" cy="622738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0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Google Shape;344;p25">
            <a:extLst>
              <a:ext uri="{FF2B5EF4-FFF2-40B4-BE49-F238E27FC236}">
                <a16:creationId xmlns:a16="http://schemas.microsoft.com/office/drawing/2014/main" id="{C6C6015B-F6A1-674C-AE03-CF8EA21A0FD1}"/>
              </a:ext>
            </a:extLst>
          </p:cNvPr>
          <p:cNvSpPr txBox="1"/>
          <p:nvPr/>
        </p:nvSpPr>
        <p:spPr>
          <a:xfrm>
            <a:off x="3282367" y="3029080"/>
            <a:ext cx="6644428" cy="101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리뷰데이터에서 가장</a:t>
            </a:r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많이 나타난 단어는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186538-59E7-B34D-A62D-22AEF587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729" y="2650355"/>
            <a:ext cx="1305621" cy="13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9628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주제 선정 배경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27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877B2-606A-2247-9BF4-3CF102AD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998565"/>
            <a:ext cx="12192000" cy="54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4296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주제 선정 배경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28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6C4AFA-CAE7-8D4A-AE05-983DCD36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832" y="1123362"/>
            <a:ext cx="8686800" cy="4394200"/>
          </a:xfrm>
          <a:prstGeom prst="rect">
            <a:avLst/>
          </a:prstGeom>
        </p:spPr>
      </p:pic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4B918180-37A3-824D-A2AE-75D184171746}"/>
              </a:ext>
            </a:extLst>
          </p:cNvPr>
          <p:cNvSpPr txBox="1"/>
          <p:nvPr/>
        </p:nvSpPr>
        <p:spPr>
          <a:xfrm>
            <a:off x="704269" y="5644786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2500" dirty="0">
                <a:solidFill>
                  <a:srgbClr val="C00000"/>
                </a:solidFill>
              </a:rPr>
              <a:t>교수님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수업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열심히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시험</a:t>
            </a:r>
            <a:r>
              <a:rPr lang="en-US" altLang="ko-KR" sz="2500" dirty="0">
                <a:solidFill>
                  <a:srgbClr val="C00000"/>
                </a:solidFill>
              </a:rPr>
              <a:t>(</a:t>
            </a:r>
            <a:r>
              <a:rPr lang="ko-KR" altLang="en-US" sz="2500" dirty="0">
                <a:solidFill>
                  <a:srgbClr val="C00000"/>
                </a:solidFill>
              </a:rPr>
              <a:t>시험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점수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중간고사</a:t>
            </a:r>
            <a:r>
              <a:rPr lang="en-US" altLang="ko-KR" sz="2500" dirty="0">
                <a:solidFill>
                  <a:srgbClr val="C00000"/>
                </a:solidFill>
              </a:rPr>
              <a:t>), </a:t>
            </a:r>
            <a:r>
              <a:rPr lang="ko-KR" altLang="en-US" sz="2500" dirty="0">
                <a:solidFill>
                  <a:srgbClr val="C00000"/>
                </a:solidFill>
              </a:rPr>
              <a:t>과제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시간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652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CB3AF4-446D-6A48-A05B-6312EDAE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6" y="1523307"/>
            <a:ext cx="11622258" cy="36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78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111726"/>
            <a:ext cx="6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주제 선정 배경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40" name="Google Shape;344;p25">
            <a:extLst>
              <a:ext uri="{FF2B5EF4-FFF2-40B4-BE49-F238E27FC236}">
                <a16:creationId xmlns:a16="http://schemas.microsoft.com/office/drawing/2014/main" id="{2272BFA1-558F-B640-A7E8-3D796426EA50}"/>
              </a:ext>
            </a:extLst>
          </p:cNvPr>
          <p:cNvSpPr txBox="1"/>
          <p:nvPr/>
        </p:nvSpPr>
        <p:spPr>
          <a:xfrm>
            <a:off x="1010076" y="5499486"/>
            <a:ext cx="10777112" cy="81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2500" dirty="0"/>
              <a:t>학교 인증을 거쳐야만 이용할 수 있는 </a:t>
            </a:r>
            <a:r>
              <a:rPr lang="ko-KR" altLang="en-US" sz="2500" dirty="0" err="1"/>
              <a:t>에브리</a:t>
            </a:r>
            <a:r>
              <a:rPr lang="ko-KR" altLang="en-US" sz="2500" dirty="0"/>
              <a:t> 타임</a:t>
            </a:r>
            <a:r>
              <a:rPr lang="en-US" altLang="ko-KR" sz="2500" dirty="0"/>
              <a:t>(</a:t>
            </a:r>
            <a:r>
              <a:rPr lang="ko-KR" altLang="en-US" sz="2500" dirty="0" err="1"/>
              <a:t>학부생만</a:t>
            </a:r>
            <a:r>
              <a:rPr lang="ko-KR" altLang="en-US" sz="2500" dirty="0"/>
              <a:t> 이용 가능</a:t>
            </a:r>
            <a:r>
              <a:rPr lang="en-US" altLang="ko-KR" sz="2500" dirty="0"/>
              <a:t>)</a:t>
            </a:r>
            <a:br>
              <a:rPr lang="en-US" altLang="ko-KR" sz="2500" dirty="0"/>
            </a:br>
            <a:r>
              <a:rPr lang="ko-KR" altLang="en-US" sz="25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2500" dirty="0">
                <a:solidFill>
                  <a:schemeClr val="accent6">
                    <a:lumMod val="50000"/>
                  </a:schemeClr>
                </a:solidFill>
              </a:rPr>
              <a:t>-&gt; </a:t>
            </a:r>
            <a:r>
              <a:rPr lang="ko-KR" altLang="en-US" sz="2500" dirty="0">
                <a:solidFill>
                  <a:schemeClr val="accent6">
                    <a:lumMod val="50000"/>
                  </a:schemeClr>
                </a:solidFill>
              </a:rPr>
              <a:t>학교에 관한 지식을 공유</a:t>
            </a:r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27C5AF9E-1B25-084E-9501-7A5FBE8B2143}"/>
              </a:ext>
            </a:extLst>
          </p:cNvPr>
          <p:cNvSpPr/>
          <p:nvPr/>
        </p:nvSpPr>
        <p:spPr>
          <a:xfrm rot="5400000">
            <a:off x="5302447" y="4529782"/>
            <a:ext cx="1191678" cy="213985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457200" latinLnBrk="0" hangingPunct="0"/>
            <a:endParaRPr lang="ko-KR" altLang="en-US" sz="700">
              <a:solidFill>
                <a:srgbClr val="000000"/>
              </a:solidFill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EBF605-A704-B744-AA58-0CF88401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646"/>
            <a:ext cx="12192000" cy="3029654"/>
          </a:xfrm>
          <a:prstGeom prst="rect">
            <a:avLst/>
          </a:prstGeom>
        </p:spPr>
      </p:pic>
      <p:sp>
        <p:nvSpPr>
          <p:cNvPr id="19" name="16">
            <a:extLst>
              <a:ext uri="{FF2B5EF4-FFF2-40B4-BE49-F238E27FC236}">
                <a16:creationId xmlns:a16="http://schemas.microsoft.com/office/drawing/2014/main" id="{57AAAE17-A0B5-FD40-B5F6-22FB6D579133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89644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주제 선정 배경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1010076" y="531283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704269" y="5450077"/>
            <a:ext cx="10777112" cy="81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2500" dirty="0">
                <a:solidFill>
                  <a:srgbClr val="C00000"/>
                </a:solidFill>
              </a:rPr>
              <a:t>수업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시험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교수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 err="1">
                <a:solidFill>
                  <a:srgbClr val="C00000"/>
                </a:solidFill>
              </a:rPr>
              <a:t>과제내용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시간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점수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발표</a:t>
            </a:r>
            <a:r>
              <a:rPr lang="en-US" altLang="ko-KR" sz="2500" dirty="0">
                <a:solidFill>
                  <a:srgbClr val="C00000"/>
                </a:solidFill>
              </a:rPr>
              <a:t>, </a:t>
            </a:r>
            <a:r>
              <a:rPr lang="ko-KR" altLang="en-US" sz="2500" dirty="0">
                <a:solidFill>
                  <a:srgbClr val="C00000"/>
                </a:solidFill>
              </a:rPr>
              <a:t>강의</a:t>
            </a:r>
            <a:endParaRPr lang="en-US" altLang="ko-KR" sz="2500" dirty="0">
              <a:solidFill>
                <a:srgbClr val="C00000"/>
              </a:solidFill>
            </a:endParaRPr>
          </a:p>
          <a:p>
            <a:r>
              <a:rPr lang="ko-KR" altLang="en-US" sz="2500" dirty="0">
                <a:solidFill>
                  <a:schemeClr val="accent6">
                    <a:lumMod val="50000"/>
                  </a:schemeClr>
                </a:solidFill>
              </a:rPr>
              <a:t>의 단어가 많이 나타남</a:t>
            </a:r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0338E-4BAA-FD43-B477-49D8F5B0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872282"/>
            <a:ext cx="8661400" cy="4394200"/>
          </a:xfrm>
          <a:prstGeom prst="rect">
            <a:avLst/>
          </a:prstGeom>
        </p:spPr>
      </p:pic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039FF585-FC2C-0043-93E4-23226C636910}"/>
              </a:ext>
            </a:extLst>
          </p:cNvPr>
          <p:cNvSpPr txBox="1"/>
          <p:nvPr/>
        </p:nvSpPr>
        <p:spPr>
          <a:xfrm>
            <a:off x="704269" y="5379044"/>
            <a:ext cx="10777112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4987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31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1010076" y="531283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039FF585-FC2C-0043-93E4-23226C636910}"/>
              </a:ext>
            </a:extLst>
          </p:cNvPr>
          <p:cNvSpPr txBox="1"/>
          <p:nvPr/>
        </p:nvSpPr>
        <p:spPr>
          <a:xfrm>
            <a:off x="704269" y="5379044"/>
            <a:ext cx="10777112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3000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7B6BB-A604-0C4E-820C-80C6E237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91" y="1047750"/>
            <a:ext cx="10574434" cy="50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2230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32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1010076" y="531283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039FF585-FC2C-0043-93E4-23226C636910}"/>
              </a:ext>
            </a:extLst>
          </p:cNvPr>
          <p:cNvSpPr txBox="1"/>
          <p:nvPr/>
        </p:nvSpPr>
        <p:spPr>
          <a:xfrm>
            <a:off x="704269" y="5379044"/>
            <a:ext cx="10777112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3000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E0779-D3BA-734B-AA89-41F0EC70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661"/>
            <a:ext cx="12192000" cy="359646"/>
          </a:xfrm>
          <a:prstGeom prst="rect">
            <a:avLst/>
          </a:prstGeom>
        </p:spPr>
      </p:pic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80C47CE7-0EA0-F148-914F-620BC10BF664}"/>
              </a:ext>
            </a:extLst>
          </p:cNvPr>
          <p:cNvSpPr txBox="1"/>
          <p:nvPr/>
        </p:nvSpPr>
        <p:spPr>
          <a:xfrm>
            <a:off x="704269" y="3381308"/>
            <a:ext cx="10777112" cy="1523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3200" dirty="0">
                <a:solidFill>
                  <a:schemeClr val="accent6">
                    <a:lumMod val="50000"/>
                  </a:schemeClr>
                </a:solidFill>
              </a:rPr>
              <a:t>[('</a:t>
            </a:r>
            <a:r>
              <a:rPr lang="ko-KR" altLang="en-US" sz="3200" dirty="0">
                <a:solidFill>
                  <a:schemeClr val="accent6">
                    <a:lumMod val="50000"/>
                  </a:schemeClr>
                </a:solidFill>
              </a:rPr>
              <a:t>수업</a:t>
            </a:r>
            <a:r>
              <a:rPr lang="en-US" altLang="ko-KR" sz="3200" dirty="0">
                <a:solidFill>
                  <a:schemeClr val="accent6">
                    <a:lumMod val="50000"/>
                  </a:schemeClr>
                </a:solidFill>
              </a:rPr>
              <a:t>', 146), ('</a:t>
            </a:r>
            <a:r>
              <a:rPr lang="ko-KR" altLang="en-US" sz="3200" dirty="0">
                <a:solidFill>
                  <a:schemeClr val="accent6">
                    <a:lumMod val="50000"/>
                  </a:schemeClr>
                </a:solidFill>
              </a:rPr>
              <a:t>교수</a:t>
            </a:r>
            <a:r>
              <a:rPr lang="en-US" altLang="ko-KR" sz="3200" dirty="0">
                <a:solidFill>
                  <a:schemeClr val="accent6">
                    <a:lumMod val="50000"/>
                  </a:schemeClr>
                </a:solidFill>
              </a:rPr>
              <a:t>', 111), ('</a:t>
            </a:r>
            <a:r>
              <a:rPr lang="ko-KR" altLang="en-US" sz="3200" dirty="0">
                <a:solidFill>
                  <a:schemeClr val="accent6">
                    <a:lumMod val="50000"/>
                  </a:schemeClr>
                </a:solidFill>
              </a:rPr>
              <a:t>시험</a:t>
            </a:r>
            <a:r>
              <a:rPr lang="en-US" altLang="ko-KR" sz="3200" dirty="0">
                <a:solidFill>
                  <a:schemeClr val="accent6">
                    <a:lumMod val="50000"/>
                  </a:schemeClr>
                </a:solidFill>
              </a:rPr>
              <a:t>', 92), ('</a:t>
            </a:r>
            <a:r>
              <a:rPr lang="ko-KR" altLang="en-US" sz="3200" dirty="0">
                <a:solidFill>
                  <a:schemeClr val="accent6">
                    <a:lumMod val="50000"/>
                  </a:schemeClr>
                </a:solidFill>
              </a:rPr>
              <a:t>강의</a:t>
            </a:r>
            <a:r>
              <a:rPr lang="en-US" altLang="ko-KR" sz="3200" dirty="0">
                <a:solidFill>
                  <a:schemeClr val="accent6">
                    <a:lumMod val="50000"/>
                  </a:schemeClr>
                </a:solidFill>
              </a:rPr>
              <a:t>', 71), </a:t>
            </a:r>
          </a:p>
          <a:p>
            <a:r>
              <a:rPr lang="en-US" altLang="ko-KR" sz="3200" dirty="0"/>
              <a:t>('</a:t>
            </a:r>
            <a:r>
              <a:rPr lang="ko-KR" altLang="en-US" sz="3200" dirty="0"/>
              <a:t>시간</a:t>
            </a:r>
            <a:r>
              <a:rPr lang="en-US" altLang="ko-KR" sz="3200" dirty="0"/>
              <a:t>', 59), ('</a:t>
            </a:r>
            <a:r>
              <a:rPr lang="ko-KR" altLang="en-US" sz="3200" dirty="0"/>
              <a:t>문제</a:t>
            </a:r>
            <a:r>
              <a:rPr lang="en-US" altLang="ko-KR" sz="3200" dirty="0"/>
              <a:t>', 54), ('</a:t>
            </a:r>
            <a:r>
              <a:rPr lang="ko-KR" altLang="en-US" sz="3200" dirty="0"/>
              <a:t>수</a:t>
            </a:r>
            <a:r>
              <a:rPr lang="en-US" altLang="ko-KR" sz="3200" dirty="0"/>
              <a:t>', 41), ('</a:t>
            </a:r>
            <a:r>
              <a:rPr lang="ko-KR" altLang="en-US" sz="3200" dirty="0"/>
              <a:t>것</a:t>
            </a:r>
            <a:r>
              <a:rPr lang="en-US" altLang="ko-KR" sz="3200" dirty="0"/>
              <a:t>', 41), ('</a:t>
            </a:r>
            <a:r>
              <a:rPr lang="ko-KR" altLang="en-US" sz="3200" dirty="0"/>
              <a:t>내용</a:t>
            </a:r>
            <a:r>
              <a:rPr lang="en-US" altLang="ko-KR" sz="3200" dirty="0"/>
              <a:t>', 38), ('</a:t>
            </a:r>
            <a:r>
              <a:rPr lang="ko-KR" altLang="en-US" sz="3200" dirty="0"/>
              <a:t>과제</a:t>
            </a:r>
            <a:r>
              <a:rPr lang="en-US" altLang="ko-KR" sz="3200" dirty="0"/>
              <a:t>', 37)]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05775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-937759" y="-528520"/>
            <a:ext cx="14067518" cy="7915039"/>
          </a:xfrm>
        </p:spPr>
      </p:sp>
      <p:sp>
        <p:nvSpPr>
          <p:cNvPr id="14" name="Rectangle 13"/>
          <p:cNvSpPr/>
          <p:nvPr/>
        </p:nvSpPr>
        <p:spPr>
          <a:xfrm>
            <a:off x="14651" y="-1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3D352C">
                  <a:alpha val="65000"/>
                </a:srgbClr>
              </a:gs>
              <a:gs pos="100000">
                <a:srgbClr val="232225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Montserrat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4550" y="2977077"/>
            <a:ext cx="9228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4. </a:t>
            </a:r>
            <a:r>
              <a:rPr lang="ko-KR" altLang="en-US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향후 발전 방향</a:t>
            </a:r>
            <a:endParaRPr lang="en-US" altLang="ko-KR" sz="48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 rot="20102656">
            <a:off x="10548450" y="-3835877"/>
            <a:ext cx="12312035" cy="622738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66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Google Shape;344;p25">
            <a:extLst>
              <a:ext uri="{FF2B5EF4-FFF2-40B4-BE49-F238E27FC236}">
                <a16:creationId xmlns:a16="http://schemas.microsoft.com/office/drawing/2014/main" id="{C6C6015B-F6A1-674C-AE03-CF8EA21A0FD1}"/>
              </a:ext>
            </a:extLst>
          </p:cNvPr>
          <p:cNvSpPr txBox="1"/>
          <p:nvPr/>
        </p:nvSpPr>
        <p:spPr>
          <a:xfrm>
            <a:off x="2770611" y="2995685"/>
            <a:ext cx="6644428" cy="63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500" dirty="0">
                <a:solidFill>
                  <a:schemeClr val="accent6">
                    <a:lumMod val="50000"/>
                  </a:schemeClr>
                </a:solidFill>
              </a:rPr>
              <a:t>리뷰의 감정을 평가</a:t>
            </a:r>
            <a:endParaRPr lang="en-US" altLang="ko-KR" sz="3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6A0BC4-3463-D14C-BB58-1A7A1724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40" y="2635002"/>
            <a:ext cx="919773" cy="8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425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34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Google Shape;344;p25">
            <a:extLst>
              <a:ext uri="{FF2B5EF4-FFF2-40B4-BE49-F238E27FC236}">
                <a16:creationId xmlns:a16="http://schemas.microsoft.com/office/drawing/2014/main" id="{C6C6015B-F6A1-674C-AE03-CF8EA21A0FD1}"/>
              </a:ext>
            </a:extLst>
          </p:cNvPr>
          <p:cNvSpPr txBox="1"/>
          <p:nvPr/>
        </p:nvSpPr>
        <p:spPr>
          <a:xfrm>
            <a:off x="2153175" y="1936909"/>
            <a:ext cx="8291457" cy="63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500" dirty="0">
                <a:solidFill>
                  <a:schemeClr val="accent6">
                    <a:lumMod val="50000"/>
                  </a:schemeClr>
                </a:solidFill>
              </a:rPr>
              <a:t>긍정적인 </a:t>
            </a:r>
            <a:r>
              <a:rPr lang="ko-KR" altLang="en-US" sz="3500" dirty="0" err="1">
                <a:solidFill>
                  <a:schemeClr val="accent6">
                    <a:lumMod val="50000"/>
                  </a:schemeClr>
                </a:solidFill>
              </a:rPr>
              <a:t>평가내에도</a:t>
            </a:r>
            <a:r>
              <a:rPr lang="ko-KR" altLang="en-US" sz="3500" dirty="0">
                <a:solidFill>
                  <a:schemeClr val="accent6">
                    <a:lumMod val="50000"/>
                  </a:schemeClr>
                </a:solidFill>
              </a:rPr>
              <a:t> 부정적인 평가  존재</a:t>
            </a:r>
            <a:endParaRPr lang="en-US" altLang="ko-KR" sz="3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CC8CF8F1-0F0D-7645-8CAD-2993C1709238}"/>
              </a:ext>
            </a:extLst>
          </p:cNvPr>
          <p:cNvSpPr txBox="1"/>
          <p:nvPr/>
        </p:nvSpPr>
        <p:spPr>
          <a:xfrm>
            <a:off x="704269" y="3951144"/>
            <a:ext cx="10777112" cy="96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3000" dirty="0"/>
              <a:t>(</a:t>
            </a:r>
            <a:r>
              <a:rPr lang="ko-KR" altLang="en-US" sz="3000" dirty="0" err="1"/>
              <a:t>별점</a:t>
            </a:r>
            <a:r>
              <a:rPr lang="en-US" altLang="ko-KR" sz="3000" dirty="0"/>
              <a:t>5</a:t>
            </a:r>
            <a:r>
              <a:rPr lang="ko-KR" altLang="en-US" sz="3000" dirty="0"/>
              <a:t>개</a:t>
            </a:r>
            <a:r>
              <a:rPr lang="en-US" altLang="ko-KR" sz="3000" dirty="0"/>
              <a:t>) </a:t>
            </a:r>
            <a:r>
              <a:rPr lang="ko-KR" altLang="en-US" sz="3000" dirty="0"/>
              <a:t>과제가 많지 않고</a:t>
            </a:r>
            <a:r>
              <a:rPr lang="en-US" altLang="ko-KR" sz="3000" dirty="0"/>
              <a:t>, </a:t>
            </a:r>
            <a:r>
              <a:rPr lang="ko-KR" altLang="en-US" sz="3000" dirty="0"/>
              <a:t>교수님이 많이 도와주세요</a:t>
            </a:r>
            <a:r>
              <a:rPr lang="en-US" altLang="ko-KR" sz="3000" dirty="0"/>
              <a:t>. </a:t>
            </a:r>
            <a:r>
              <a:rPr lang="ko-KR" altLang="en-US" sz="3000" dirty="0">
                <a:solidFill>
                  <a:srgbClr val="C00000"/>
                </a:solidFill>
              </a:rPr>
              <a:t>그러나 </a:t>
            </a:r>
            <a:endParaRPr lang="en-US" altLang="ko-KR" sz="3000" dirty="0">
              <a:solidFill>
                <a:srgbClr val="C00000"/>
              </a:solidFill>
            </a:endParaRPr>
          </a:p>
          <a:p>
            <a:r>
              <a:rPr lang="ko-KR" altLang="en-US" sz="3000" dirty="0">
                <a:solidFill>
                  <a:srgbClr val="C00000"/>
                </a:solidFill>
              </a:rPr>
              <a:t>수업이 자주 늦게 끝나 다음 수업에 늦는 경우가 많았어요 </a:t>
            </a:r>
            <a:r>
              <a:rPr lang="ko-KR" altLang="en-US" sz="3000" dirty="0" err="1"/>
              <a:t>ㅜㅜ</a:t>
            </a:r>
            <a:endParaRPr lang="en-US" altLang="ko-KR" sz="3000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A24F369F-7084-A74D-9135-10529AE66496}"/>
              </a:ext>
            </a:extLst>
          </p:cNvPr>
          <p:cNvSpPr/>
          <p:nvPr/>
        </p:nvSpPr>
        <p:spPr>
          <a:xfrm rot="5400000">
            <a:off x="5866382" y="3039117"/>
            <a:ext cx="977414" cy="426262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99770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CC8CF8F1-0F0D-7645-8CAD-2993C1709238}"/>
              </a:ext>
            </a:extLst>
          </p:cNvPr>
          <p:cNvSpPr txBox="1"/>
          <p:nvPr/>
        </p:nvSpPr>
        <p:spPr>
          <a:xfrm>
            <a:off x="817579" y="3661755"/>
            <a:ext cx="10777112" cy="1954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000" dirty="0"/>
              <a:t>많이 나타났던 단어인</a:t>
            </a:r>
            <a:endParaRPr lang="en-US" altLang="ko-KR" sz="3000" dirty="0"/>
          </a:p>
          <a:p>
            <a:r>
              <a:rPr kumimoji="1" lang="ko-KR" altLang="en-US" sz="3200" dirty="0">
                <a:solidFill>
                  <a:schemeClr val="accent6">
                    <a:lumMod val="50000"/>
                  </a:schemeClr>
                </a:solidFill>
              </a:rPr>
              <a:t>수업</a:t>
            </a:r>
            <a:r>
              <a:rPr kumimoji="1" lang="en-US" altLang="ko-K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kumimoji="1" lang="ko-KR" altLang="en-US" sz="3200" dirty="0">
                <a:solidFill>
                  <a:schemeClr val="accent6">
                    <a:lumMod val="50000"/>
                  </a:schemeClr>
                </a:solidFill>
              </a:rPr>
              <a:t>교수</a:t>
            </a:r>
            <a:r>
              <a:rPr kumimoji="1" lang="en-US" altLang="ko-K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kumimoji="1" lang="ko-KR" altLang="en-US" sz="3200" dirty="0">
                <a:solidFill>
                  <a:schemeClr val="accent6">
                    <a:lumMod val="50000"/>
                  </a:schemeClr>
                </a:solidFill>
              </a:rPr>
              <a:t>시험</a:t>
            </a:r>
            <a:r>
              <a:rPr kumimoji="1" lang="en-US" altLang="ko-K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kumimoji="1" lang="ko-KR" altLang="en-US" sz="3200" dirty="0">
                <a:solidFill>
                  <a:schemeClr val="accent6">
                    <a:lumMod val="50000"/>
                  </a:schemeClr>
                </a:solidFill>
              </a:rPr>
              <a:t>과제</a:t>
            </a:r>
            <a:r>
              <a:rPr kumimoji="1" lang="en-US" altLang="ko-K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kumimoji="1" lang="ko-KR" altLang="en-US" sz="3200" dirty="0">
                <a:solidFill>
                  <a:schemeClr val="accent6">
                    <a:lumMod val="50000"/>
                  </a:schemeClr>
                </a:solidFill>
              </a:rPr>
              <a:t>시간</a:t>
            </a:r>
            <a:r>
              <a:rPr kumimoji="1" lang="en-US" altLang="ko-KR" sz="3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kumimoji="1" lang="ko-KR" altLang="en-US" sz="3200" dirty="0">
                <a:solidFill>
                  <a:schemeClr val="accent6">
                    <a:lumMod val="50000"/>
                  </a:schemeClr>
                </a:solidFill>
              </a:rPr>
              <a:t>발표</a:t>
            </a:r>
            <a:r>
              <a:rPr kumimoji="1" lang="en-US" altLang="ko-KR" sz="3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kumimoji="1" lang="ko-KR" altLang="en-US" sz="3200" dirty="0">
                <a:solidFill>
                  <a:schemeClr val="accent6">
                    <a:lumMod val="50000"/>
                  </a:schemeClr>
                </a:solidFill>
              </a:rPr>
              <a:t>등 </a:t>
            </a:r>
            <a:endParaRPr kumimoji="1" lang="en-US" altLang="ko-KR" sz="3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kumimoji="1" lang="ko-KR" altLang="en-US" sz="3200" dirty="0"/>
              <a:t>을 고려해 </a:t>
            </a:r>
            <a:r>
              <a:rPr kumimoji="1" lang="ko-KR" altLang="en-US" sz="3200" dirty="0" err="1">
                <a:solidFill>
                  <a:srgbClr val="C00000"/>
                </a:solidFill>
              </a:rPr>
              <a:t>사전구축</a:t>
            </a:r>
            <a:r>
              <a:rPr kumimoji="1" lang="en-US" altLang="ko-KR" sz="3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kumimoji="1" lang="ko-KR" altLang="en-US" sz="3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3000" dirty="0"/>
              <a:t> </a:t>
            </a:r>
            <a:endParaRPr lang="en-US" altLang="ko-KR" sz="3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5F7969-3EBB-3241-8395-7F6656F8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81" y="1960426"/>
            <a:ext cx="1465308" cy="13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7765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36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F71A7-F069-E84C-A7D4-B349FFCC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258" y="263222"/>
            <a:ext cx="9371731" cy="5045115"/>
          </a:xfrm>
          <a:prstGeom prst="rect">
            <a:avLst/>
          </a:prstGeom>
        </p:spPr>
      </p:pic>
      <p:sp>
        <p:nvSpPr>
          <p:cNvPr id="17" name="Google Shape;344;p25">
            <a:extLst>
              <a:ext uri="{FF2B5EF4-FFF2-40B4-BE49-F238E27FC236}">
                <a16:creationId xmlns:a16="http://schemas.microsoft.com/office/drawing/2014/main" id="{A046B29E-14AC-DF40-BF4F-5636AE21514C}"/>
              </a:ext>
            </a:extLst>
          </p:cNvPr>
          <p:cNvSpPr txBox="1"/>
          <p:nvPr/>
        </p:nvSpPr>
        <p:spPr>
          <a:xfrm>
            <a:off x="704269" y="5600361"/>
            <a:ext cx="10777112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좋은 시험에 관한 정보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나쁜 시험에 관한 정보 등</a:t>
            </a:r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59636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37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Google Shape;344;p25">
            <a:extLst>
              <a:ext uri="{FF2B5EF4-FFF2-40B4-BE49-F238E27FC236}">
                <a16:creationId xmlns:a16="http://schemas.microsoft.com/office/drawing/2014/main" id="{A046B29E-14AC-DF40-BF4F-5636AE21514C}"/>
              </a:ext>
            </a:extLst>
          </p:cNvPr>
          <p:cNvSpPr txBox="1"/>
          <p:nvPr/>
        </p:nvSpPr>
        <p:spPr>
          <a:xfrm>
            <a:off x="704269" y="5600361"/>
            <a:ext cx="10777112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좋은 시험에 관한 정보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나쁜 시험에 관한 정보 등</a:t>
            </a:r>
            <a:endParaRPr lang="en-US" altLang="ko-KR" sz="3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E902CC76-1981-9D44-A288-9166EC3BB95C}"/>
              </a:ext>
            </a:extLst>
          </p:cNvPr>
          <p:cNvSpPr txBox="1"/>
          <p:nvPr/>
        </p:nvSpPr>
        <p:spPr>
          <a:xfrm>
            <a:off x="704269" y="1461637"/>
            <a:ext cx="10777112" cy="312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" altLang="ko-KR" sz="2000" dirty="0" err="1"/>
              <a:t>good_test</a:t>
            </a:r>
            <a:r>
              <a:rPr lang="en" altLang="ko-KR" sz="2000" dirty="0"/>
              <a:t>  = {'</a:t>
            </a:r>
            <a:r>
              <a:rPr lang="ko-KR" altLang="en-US" sz="2000" dirty="0"/>
              <a:t>시험</a:t>
            </a:r>
            <a:r>
              <a:rPr lang="en-US" altLang="ko-KR" sz="2000" dirty="0"/>
              <a:t>':['</a:t>
            </a:r>
            <a:r>
              <a:rPr lang="ko-KR" altLang="en-US" sz="2000" dirty="0"/>
              <a:t>쉬운</a:t>
            </a:r>
            <a:r>
              <a:rPr lang="en-US" altLang="ko-KR" sz="2000" dirty="0"/>
              <a:t>', '</a:t>
            </a:r>
            <a:r>
              <a:rPr lang="ko-KR" altLang="en-US" sz="2000" dirty="0"/>
              <a:t>쉬</a:t>
            </a:r>
            <a:r>
              <a:rPr lang="en-US" altLang="ko-KR" sz="2000" dirty="0"/>
              <a:t>', '</a:t>
            </a:r>
            <a:r>
              <a:rPr lang="ko-KR" altLang="en-US" sz="2000" dirty="0"/>
              <a:t>배운</a:t>
            </a:r>
            <a:r>
              <a:rPr lang="en-US" altLang="ko-KR" sz="2000" dirty="0"/>
              <a:t>', '</a:t>
            </a:r>
            <a:r>
              <a:rPr lang="ko-KR" altLang="en-US" sz="2000" dirty="0"/>
              <a:t>조금</a:t>
            </a:r>
            <a:r>
              <a:rPr lang="en-US" altLang="ko-KR" sz="2000" dirty="0"/>
              <a:t>'], </a:t>
            </a:r>
          </a:p>
          <a:p>
            <a:r>
              <a:rPr lang="en-US" altLang="ko-KR" sz="2000" dirty="0"/>
              <a:t>              '</a:t>
            </a:r>
            <a:r>
              <a:rPr lang="ko-KR" altLang="en-US" sz="2000" dirty="0"/>
              <a:t>난이도</a:t>
            </a:r>
            <a:r>
              <a:rPr lang="en-US" altLang="ko-KR" sz="2000" dirty="0"/>
              <a:t>':['</a:t>
            </a:r>
            <a:r>
              <a:rPr lang="ko-KR" altLang="en-US" sz="2000" dirty="0"/>
              <a:t>쉬</a:t>
            </a:r>
            <a:r>
              <a:rPr lang="en-US" altLang="ko-KR" sz="2000" dirty="0"/>
              <a:t>','</a:t>
            </a:r>
            <a:r>
              <a:rPr lang="ko-KR" altLang="en-US" sz="2000" dirty="0"/>
              <a:t>쉬운</a:t>
            </a:r>
            <a:r>
              <a:rPr lang="en-US" altLang="ko-KR" sz="2000" dirty="0"/>
              <a:t>','</a:t>
            </a:r>
            <a:r>
              <a:rPr lang="ko-KR" altLang="en-US" sz="2000" dirty="0"/>
              <a:t>중간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안어려</a:t>
            </a:r>
            <a:r>
              <a:rPr lang="en-US" altLang="ko-KR" sz="2000" dirty="0"/>
              <a:t>'],</a:t>
            </a:r>
          </a:p>
          <a:p>
            <a:r>
              <a:rPr lang="en-US" altLang="ko-KR" sz="2000" dirty="0"/>
              <a:t>             '</a:t>
            </a:r>
            <a:r>
              <a:rPr lang="ko-KR" altLang="en-US" sz="2000" dirty="0"/>
              <a:t>중간</a:t>
            </a:r>
            <a:r>
              <a:rPr lang="en-US" altLang="ko-KR" sz="2000" dirty="0"/>
              <a:t>': ['</a:t>
            </a:r>
            <a:r>
              <a:rPr lang="ko-KR" altLang="en-US" sz="2000" dirty="0"/>
              <a:t>쉬운</a:t>
            </a:r>
            <a:r>
              <a:rPr lang="en-US" altLang="ko-KR" sz="2000" dirty="0"/>
              <a:t>', '</a:t>
            </a:r>
            <a:r>
              <a:rPr lang="ko-KR" altLang="en-US" sz="2000" dirty="0"/>
              <a:t>쉬</a:t>
            </a:r>
            <a:r>
              <a:rPr lang="en-US" altLang="ko-KR" sz="2000" dirty="0"/>
              <a:t>', '</a:t>
            </a:r>
            <a:r>
              <a:rPr lang="ko-KR" altLang="en-US" sz="2000" dirty="0"/>
              <a:t>배운</a:t>
            </a:r>
            <a:r>
              <a:rPr lang="en-US" altLang="ko-KR" sz="2000" dirty="0"/>
              <a:t>', '</a:t>
            </a:r>
            <a:r>
              <a:rPr lang="ko-KR" altLang="en-US" sz="2000" dirty="0"/>
              <a:t>조금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안어려</a:t>
            </a:r>
            <a:r>
              <a:rPr lang="en-US" altLang="ko-KR" sz="2000" dirty="0"/>
              <a:t>'],</a:t>
            </a:r>
          </a:p>
          <a:p>
            <a:r>
              <a:rPr lang="en-US" altLang="ko-KR" sz="2000" dirty="0"/>
              <a:t>             '</a:t>
            </a:r>
            <a:r>
              <a:rPr lang="ko-KR" altLang="en-US" sz="2000" dirty="0"/>
              <a:t>기말</a:t>
            </a:r>
            <a:r>
              <a:rPr lang="en-US" altLang="ko-KR" sz="2000" dirty="0"/>
              <a:t>': ['</a:t>
            </a:r>
            <a:r>
              <a:rPr lang="ko-KR" altLang="en-US" sz="2000" dirty="0"/>
              <a:t>쉬운</a:t>
            </a:r>
            <a:r>
              <a:rPr lang="en-US" altLang="ko-KR" sz="2000" dirty="0"/>
              <a:t>', '</a:t>
            </a:r>
            <a:r>
              <a:rPr lang="ko-KR" altLang="en-US" sz="2000" dirty="0"/>
              <a:t>쉬</a:t>
            </a:r>
            <a:r>
              <a:rPr lang="en-US" altLang="ko-KR" sz="2000" dirty="0"/>
              <a:t>', '</a:t>
            </a:r>
            <a:r>
              <a:rPr lang="ko-KR" altLang="en-US" sz="2000" dirty="0"/>
              <a:t>배운</a:t>
            </a:r>
            <a:r>
              <a:rPr lang="en-US" altLang="ko-KR" sz="2000" dirty="0"/>
              <a:t>', '</a:t>
            </a:r>
            <a:r>
              <a:rPr lang="ko-KR" altLang="en-US" sz="2000" dirty="0"/>
              <a:t>조금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안어려</a:t>
            </a:r>
            <a:r>
              <a:rPr lang="en-US" altLang="ko-KR" sz="2000" dirty="0"/>
              <a:t>'],</a:t>
            </a:r>
          </a:p>
          <a:p>
            <a:r>
              <a:rPr lang="en-US" altLang="ko-KR" sz="2000" dirty="0"/>
              <a:t>             '</a:t>
            </a:r>
            <a:r>
              <a:rPr lang="ko-KR" altLang="en-US" sz="2000" dirty="0"/>
              <a:t>퀴즈</a:t>
            </a:r>
            <a:r>
              <a:rPr lang="en-US" altLang="ko-KR" sz="2000" dirty="0"/>
              <a:t>': ['</a:t>
            </a:r>
            <a:r>
              <a:rPr lang="ko-KR" altLang="en-US" sz="2000" dirty="0"/>
              <a:t>없</a:t>
            </a:r>
            <a:r>
              <a:rPr lang="en-US" altLang="ko-KR" sz="2000" dirty="0"/>
              <a:t>','</a:t>
            </a:r>
            <a:r>
              <a:rPr lang="ko-KR" altLang="en-US" sz="2000" dirty="0"/>
              <a:t>안해</a:t>
            </a:r>
            <a:r>
              <a:rPr lang="en-US" altLang="ko-KR" sz="2000" dirty="0"/>
              <a:t>','</a:t>
            </a:r>
            <a:r>
              <a:rPr lang="ko-KR" altLang="en-US" sz="2000" dirty="0"/>
              <a:t>쉬운</a:t>
            </a:r>
            <a:r>
              <a:rPr lang="en-US" altLang="ko-KR" sz="2000" dirty="0"/>
              <a:t>', '</a:t>
            </a:r>
            <a:r>
              <a:rPr lang="ko-KR" altLang="en-US" sz="2000" dirty="0"/>
              <a:t>쉬</a:t>
            </a:r>
            <a:r>
              <a:rPr lang="en-US" altLang="ko-KR" sz="2000" dirty="0"/>
              <a:t>', '</a:t>
            </a:r>
            <a:r>
              <a:rPr lang="ko-KR" altLang="en-US" sz="2000" dirty="0"/>
              <a:t>배운</a:t>
            </a:r>
            <a:r>
              <a:rPr lang="en-US" altLang="ko-KR" sz="2000" dirty="0"/>
              <a:t>', '</a:t>
            </a:r>
            <a:r>
              <a:rPr lang="ko-KR" altLang="en-US" sz="2000" dirty="0"/>
              <a:t>조금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안어려</a:t>
            </a:r>
            <a:r>
              <a:rPr lang="en-US" altLang="ko-KR" sz="2000" dirty="0"/>
              <a:t>']}</a:t>
            </a:r>
          </a:p>
          <a:p>
            <a:endParaRPr lang="en-US" altLang="ko-KR" sz="2000" dirty="0"/>
          </a:p>
          <a:p>
            <a:r>
              <a:rPr lang="en" altLang="ko-KR" sz="2000" dirty="0" err="1"/>
              <a:t>bad_test</a:t>
            </a:r>
            <a:r>
              <a:rPr lang="en" altLang="ko-KR" sz="2000" dirty="0"/>
              <a:t> = {'</a:t>
            </a:r>
            <a:r>
              <a:rPr lang="ko-KR" altLang="en-US" sz="2000" dirty="0"/>
              <a:t>시험</a:t>
            </a:r>
            <a:r>
              <a:rPr lang="en-US" altLang="ko-KR" sz="2000" dirty="0"/>
              <a:t>' : ['</a:t>
            </a:r>
            <a:r>
              <a:rPr lang="ko-KR" altLang="en-US" sz="2000" dirty="0"/>
              <a:t>어려</a:t>
            </a:r>
            <a:r>
              <a:rPr lang="en-US" altLang="ko-KR" sz="2000" dirty="0"/>
              <a:t>', '</a:t>
            </a:r>
            <a:r>
              <a:rPr lang="ko-KR" altLang="en-US" sz="2000" dirty="0"/>
              <a:t>어려운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안배운</a:t>
            </a:r>
            <a:r>
              <a:rPr lang="en-US" altLang="ko-KR" sz="2000" dirty="0"/>
              <a:t>','</a:t>
            </a:r>
            <a:r>
              <a:rPr lang="ko-KR" altLang="en-US" sz="2000" dirty="0"/>
              <a:t>배우지않</a:t>
            </a:r>
            <a:r>
              <a:rPr lang="en-US" altLang="ko-KR" sz="2000" dirty="0"/>
              <a:t>','</a:t>
            </a:r>
            <a:r>
              <a:rPr lang="ko-KR" altLang="en-US" sz="2000" dirty="0"/>
              <a:t>뜬금</a:t>
            </a:r>
            <a:r>
              <a:rPr lang="en-US" altLang="ko-KR" sz="2000" dirty="0"/>
              <a:t>', '</a:t>
            </a:r>
            <a:r>
              <a:rPr lang="ko-KR" altLang="en-US" sz="2000" dirty="0"/>
              <a:t>자주</a:t>
            </a:r>
            <a:r>
              <a:rPr lang="en-US" altLang="ko-KR" sz="2000" dirty="0"/>
              <a:t>'],</a:t>
            </a:r>
          </a:p>
          <a:p>
            <a:r>
              <a:rPr lang="en-US" altLang="ko-KR" sz="2000" dirty="0"/>
              <a:t>           '</a:t>
            </a:r>
            <a:r>
              <a:rPr lang="ko-KR" altLang="en-US" sz="2000" dirty="0"/>
              <a:t>난이도</a:t>
            </a:r>
            <a:r>
              <a:rPr lang="en-US" altLang="ko-KR" sz="2000" dirty="0"/>
              <a:t>': ['</a:t>
            </a:r>
            <a:r>
              <a:rPr lang="ko-KR" altLang="en-US" sz="2000" dirty="0"/>
              <a:t>어려운</a:t>
            </a:r>
            <a:r>
              <a:rPr lang="en-US" altLang="ko-KR" sz="2000" dirty="0"/>
              <a:t>', '</a:t>
            </a:r>
            <a:r>
              <a:rPr lang="ko-KR" altLang="en-US" sz="2000" dirty="0"/>
              <a:t>어려</a:t>
            </a:r>
            <a:r>
              <a:rPr lang="en-US" altLang="ko-KR" sz="2000" dirty="0"/>
              <a:t>', '</a:t>
            </a:r>
            <a:r>
              <a:rPr lang="ko-KR" altLang="en-US" sz="2000" dirty="0"/>
              <a:t>쉽지않</a:t>
            </a:r>
            <a:r>
              <a:rPr lang="en-US" altLang="ko-KR" sz="2000" dirty="0"/>
              <a:t>'],</a:t>
            </a:r>
          </a:p>
          <a:p>
            <a:r>
              <a:rPr lang="en-US" altLang="ko-KR" sz="2000" dirty="0"/>
              <a:t>           '</a:t>
            </a:r>
            <a:r>
              <a:rPr lang="ko-KR" altLang="en-US" sz="2000" dirty="0"/>
              <a:t>중간</a:t>
            </a:r>
            <a:r>
              <a:rPr lang="en-US" altLang="ko-KR" sz="2000" dirty="0"/>
              <a:t>' : ['</a:t>
            </a:r>
            <a:r>
              <a:rPr lang="ko-KR" altLang="en-US" sz="2000" dirty="0"/>
              <a:t>어려</a:t>
            </a:r>
            <a:r>
              <a:rPr lang="en-US" altLang="ko-KR" sz="2000" dirty="0"/>
              <a:t>', '</a:t>
            </a:r>
            <a:r>
              <a:rPr lang="ko-KR" altLang="en-US" sz="2000" dirty="0"/>
              <a:t>어려운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안배운</a:t>
            </a:r>
            <a:r>
              <a:rPr lang="en-US" altLang="ko-KR" sz="2000" dirty="0"/>
              <a:t>','</a:t>
            </a:r>
            <a:r>
              <a:rPr lang="ko-KR" altLang="en-US" sz="2000" dirty="0"/>
              <a:t>배우지않</a:t>
            </a:r>
            <a:r>
              <a:rPr lang="en-US" altLang="ko-KR" sz="2000" dirty="0"/>
              <a:t>','</a:t>
            </a:r>
            <a:r>
              <a:rPr lang="ko-KR" altLang="en-US" sz="2000" dirty="0"/>
              <a:t>뜬금</a:t>
            </a:r>
            <a:r>
              <a:rPr lang="en-US" altLang="ko-KR" sz="2000" dirty="0"/>
              <a:t>', '</a:t>
            </a:r>
            <a:r>
              <a:rPr lang="ko-KR" altLang="en-US" sz="2000" dirty="0"/>
              <a:t>자주</a:t>
            </a:r>
            <a:r>
              <a:rPr lang="en-US" altLang="ko-KR" sz="2000" dirty="0"/>
              <a:t>'],</a:t>
            </a:r>
          </a:p>
          <a:p>
            <a:r>
              <a:rPr lang="en-US" altLang="ko-KR" sz="2000" dirty="0"/>
              <a:t>           '</a:t>
            </a:r>
            <a:r>
              <a:rPr lang="ko-KR" altLang="en-US" sz="2000" dirty="0"/>
              <a:t>기말</a:t>
            </a:r>
            <a:r>
              <a:rPr lang="en-US" altLang="ko-KR" sz="2000" dirty="0"/>
              <a:t>': ['</a:t>
            </a:r>
            <a:r>
              <a:rPr lang="ko-KR" altLang="en-US" sz="2000" dirty="0"/>
              <a:t>어려</a:t>
            </a:r>
            <a:r>
              <a:rPr lang="en-US" altLang="ko-KR" sz="2000" dirty="0"/>
              <a:t>', '</a:t>
            </a:r>
            <a:r>
              <a:rPr lang="ko-KR" altLang="en-US" sz="2000" dirty="0"/>
              <a:t>어려운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안배운</a:t>
            </a:r>
            <a:r>
              <a:rPr lang="en-US" altLang="ko-KR" sz="2000" dirty="0"/>
              <a:t>','</a:t>
            </a:r>
            <a:r>
              <a:rPr lang="ko-KR" altLang="en-US" sz="2000" dirty="0"/>
              <a:t>배우지않</a:t>
            </a:r>
            <a:r>
              <a:rPr lang="en-US" altLang="ko-KR" sz="2000" dirty="0"/>
              <a:t>','</a:t>
            </a:r>
            <a:r>
              <a:rPr lang="ko-KR" altLang="en-US" sz="2000" dirty="0"/>
              <a:t>뜬금</a:t>
            </a:r>
            <a:r>
              <a:rPr lang="en-US" altLang="ko-KR" sz="2000" dirty="0"/>
              <a:t>', '</a:t>
            </a:r>
            <a:r>
              <a:rPr lang="ko-KR" altLang="en-US" sz="2000" dirty="0"/>
              <a:t>자주</a:t>
            </a:r>
            <a:r>
              <a:rPr lang="en-US" altLang="ko-KR" sz="2000" dirty="0"/>
              <a:t>']}</a:t>
            </a:r>
          </a:p>
        </p:txBody>
      </p:sp>
    </p:spTree>
    <p:extLst>
      <p:ext uri="{BB962C8B-B14F-4D97-AF65-F5344CB8AC3E}">
        <p14:creationId xmlns:p14="http://schemas.microsoft.com/office/powerpoint/2010/main" val="1099322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427616" y="-804136"/>
            <a:ext cx="15047232" cy="8466272"/>
          </a:xfrm>
        </p:spPr>
      </p:sp>
      <p:sp>
        <p:nvSpPr>
          <p:cNvPr id="14" name="Rectangle 13"/>
          <p:cNvSpPr/>
          <p:nvPr/>
        </p:nvSpPr>
        <p:spPr>
          <a:xfrm>
            <a:off x="1588" y="-1"/>
            <a:ext cx="12201887" cy="6858000"/>
          </a:xfrm>
          <a:prstGeom prst="rect">
            <a:avLst/>
          </a:prstGeom>
          <a:gradFill flip="none" rotWithShape="1">
            <a:gsLst>
              <a:gs pos="0">
                <a:srgbClr val="F7F6CB">
                  <a:alpha val="82000"/>
                </a:srgbClr>
              </a:gs>
              <a:gs pos="95000">
                <a:srgbClr val="777378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7420" y="2921167"/>
            <a:ext cx="1120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Montserrat" charset="0"/>
                <a:ea typeface="Montserrat" charset="0"/>
                <a:cs typeface="Montserrat" charset="0"/>
              </a:rPr>
              <a:t>감사합니다</a:t>
            </a:r>
            <a:endParaRPr lang="en-US" altLang="ko-KR" sz="60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 rot="20102656">
            <a:off x="10548450" y="-3835877"/>
            <a:ext cx="12312035" cy="622738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2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주제 선정 배경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40" name="Google Shape;344;p25">
            <a:extLst>
              <a:ext uri="{FF2B5EF4-FFF2-40B4-BE49-F238E27FC236}">
                <a16:creationId xmlns:a16="http://schemas.microsoft.com/office/drawing/2014/main" id="{2272BFA1-558F-B640-A7E8-3D796426EA50}"/>
              </a:ext>
            </a:extLst>
          </p:cNvPr>
          <p:cNvSpPr txBox="1"/>
          <p:nvPr/>
        </p:nvSpPr>
        <p:spPr>
          <a:xfrm>
            <a:off x="1010076" y="5499486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27C5AF9E-1B25-084E-9501-7A5FBE8B2143}"/>
              </a:ext>
            </a:extLst>
          </p:cNvPr>
          <p:cNvSpPr/>
          <p:nvPr/>
        </p:nvSpPr>
        <p:spPr>
          <a:xfrm rot="5400000">
            <a:off x="5302447" y="4529782"/>
            <a:ext cx="1191678" cy="213985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457200" latinLnBrk="0" hangingPunct="0"/>
            <a:endParaRPr lang="ko-KR" altLang="en-US" sz="700">
              <a:solidFill>
                <a:srgbClr val="000000"/>
              </a:solidFill>
              <a:sym typeface="Arial"/>
            </a:endParaRPr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985EB-112B-ED4E-BDAF-86186B79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06" y="1142284"/>
            <a:ext cx="9915669" cy="52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428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주제 선정 배경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40" name="Google Shape;344;p25">
            <a:extLst>
              <a:ext uri="{FF2B5EF4-FFF2-40B4-BE49-F238E27FC236}">
                <a16:creationId xmlns:a16="http://schemas.microsoft.com/office/drawing/2014/main" id="{2272BFA1-558F-B640-A7E8-3D796426EA50}"/>
              </a:ext>
            </a:extLst>
          </p:cNvPr>
          <p:cNvSpPr txBox="1"/>
          <p:nvPr/>
        </p:nvSpPr>
        <p:spPr>
          <a:xfrm>
            <a:off x="1010076" y="5499486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C11B61-5550-8F43-8573-E8A1899D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2" y="927647"/>
            <a:ext cx="12192000" cy="54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104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주제 선정 배경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40" name="Google Shape;344;p25">
            <a:extLst>
              <a:ext uri="{FF2B5EF4-FFF2-40B4-BE49-F238E27FC236}">
                <a16:creationId xmlns:a16="http://schemas.microsoft.com/office/drawing/2014/main" id="{2272BFA1-558F-B640-A7E8-3D796426EA50}"/>
              </a:ext>
            </a:extLst>
          </p:cNvPr>
          <p:cNvSpPr txBox="1"/>
          <p:nvPr/>
        </p:nvSpPr>
        <p:spPr>
          <a:xfrm>
            <a:off x="1010076" y="5499486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54EAEB-6E2E-9941-9705-5BFC8D16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5" y="1427311"/>
            <a:ext cx="9753600" cy="2832100"/>
          </a:xfrm>
          <a:prstGeom prst="rect">
            <a:avLst/>
          </a:prstGeom>
        </p:spPr>
      </p:pic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59214E72-5965-7542-8BF8-7628E611F020}"/>
              </a:ext>
            </a:extLst>
          </p:cNvPr>
          <p:cNvSpPr txBox="1"/>
          <p:nvPr/>
        </p:nvSpPr>
        <p:spPr>
          <a:xfrm>
            <a:off x="704269" y="532229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500" dirty="0"/>
              <a:t># </a:t>
            </a:r>
            <a:r>
              <a:rPr lang="ko-KR" altLang="en-US" sz="2500" dirty="0">
                <a:solidFill>
                  <a:schemeClr val="accent6">
                    <a:lumMod val="50000"/>
                  </a:schemeClr>
                </a:solidFill>
              </a:rPr>
              <a:t>강의 대한 정보</a:t>
            </a:r>
            <a:r>
              <a:rPr lang="ko-KR" altLang="en-US" sz="2500" dirty="0"/>
              <a:t>를 얻을 수 있음</a:t>
            </a:r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1216025" y="571491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500" dirty="0"/>
              <a:t># </a:t>
            </a:r>
            <a:r>
              <a:rPr lang="ko-KR" altLang="en-US" sz="2500" dirty="0">
                <a:solidFill>
                  <a:schemeClr val="accent6">
                    <a:lumMod val="50000"/>
                  </a:schemeClr>
                </a:solidFill>
              </a:rPr>
              <a:t>교수님에 대한 정보</a:t>
            </a:r>
            <a:r>
              <a:rPr lang="ko-KR" altLang="en-US" sz="2500" dirty="0"/>
              <a:t> 또한 얻을 수 있음</a:t>
            </a:r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26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-937759" y="-528520"/>
            <a:ext cx="14067518" cy="7915039"/>
          </a:xfrm>
        </p:spPr>
      </p:sp>
      <p:sp>
        <p:nvSpPr>
          <p:cNvPr id="14" name="Rectangle 13"/>
          <p:cNvSpPr/>
          <p:nvPr/>
        </p:nvSpPr>
        <p:spPr>
          <a:xfrm>
            <a:off x="14651" y="-1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3D352C">
                  <a:alpha val="65000"/>
                </a:srgbClr>
              </a:gs>
              <a:gs pos="100000">
                <a:srgbClr val="232225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Montserrat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4550" y="2977077"/>
            <a:ext cx="9228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2. </a:t>
            </a:r>
            <a:r>
              <a:rPr lang="ko-KR" altLang="en-US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전처리 </a:t>
            </a:r>
            <a:endParaRPr lang="en-US" altLang="ko-KR" sz="48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4550" y="3877670"/>
            <a:ext cx="6572250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AutoNum type="arabicPeriod"/>
            </a:pPr>
            <a:r>
              <a:rPr lang="ko-KR" altLang="en-US" sz="2000" spc="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 선정 배경</a:t>
            </a:r>
            <a:endParaRPr lang="en-US" altLang="ko-KR" sz="2000" spc="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171450" indent="-171450">
              <a:lnSpc>
                <a:spcPct val="150000"/>
              </a:lnSpc>
              <a:buAutoNum type="arabicPeriod"/>
            </a:pPr>
            <a:r>
              <a:rPr lang="en-US" sz="2000" spc="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ko-KR" altLang="en-US" sz="2000" spc="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관련 연구</a:t>
            </a:r>
            <a:endParaRPr lang="en-US" sz="2000" spc="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 rot="20102656">
            <a:off x="10548450" y="-3835877"/>
            <a:ext cx="12312035" cy="622738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7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전처리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40" name="Google Shape;344;p25">
            <a:extLst>
              <a:ext uri="{FF2B5EF4-FFF2-40B4-BE49-F238E27FC236}">
                <a16:creationId xmlns:a16="http://schemas.microsoft.com/office/drawing/2014/main" id="{2272BFA1-558F-B640-A7E8-3D796426EA50}"/>
              </a:ext>
            </a:extLst>
          </p:cNvPr>
          <p:cNvSpPr txBox="1"/>
          <p:nvPr/>
        </p:nvSpPr>
        <p:spPr>
          <a:xfrm>
            <a:off x="1010076" y="5499486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59214E72-5965-7542-8BF8-7628E611F020}"/>
              </a:ext>
            </a:extLst>
          </p:cNvPr>
          <p:cNvSpPr txBox="1"/>
          <p:nvPr/>
        </p:nvSpPr>
        <p:spPr>
          <a:xfrm>
            <a:off x="704269" y="532229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966533" y="4801943"/>
            <a:ext cx="10777112" cy="81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500" dirty="0"/>
              <a:t> # split() , replace()</a:t>
            </a:r>
            <a:r>
              <a:rPr lang="ko-KR" altLang="en-US" sz="2500" dirty="0" err="1"/>
              <a:t>를</a:t>
            </a:r>
            <a:r>
              <a:rPr lang="ko-KR" altLang="en-US" sz="2500" dirty="0"/>
              <a:t> 이용하여 </a:t>
            </a:r>
            <a:endParaRPr lang="en-US" altLang="ko-KR" sz="2500" dirty="0"/>
          </a:p>
          <a:p>
            <a:r>
              <a:rPr lang="en-US" altLang="ko-KR" sz="2500" dirty="0">
                <a:solidFill>
                  <a:srgbClr val="C00000"/>
                </a:solidFill>
              </a:rPr>
              <a:t>[ </a:t>
            </a:r>
            <a:r>
              <a:rPr lang="ko-KR" altLang="en-US" sz="2500" dirty="0" err="1">
                <a:solidFill>
                  <a:srgbClr val="C00000"/>
                </a:solidFill>
              </a:rPr>
              <a:t>공학수학</a:t>
            </a:r>
            <a:r>
              <a:rPr lang="en-US" altLang="ko-KR" sz="2500" dirty="0">
                <a:solidFill>
                  <a:srgbClr val="C00000"/>
                </a:solidFill>
              </a:rPr>
              <a:t>1(</a:t>
            </a:r>
            <a:r>
              <a:rPr lang="ko-KR" altLang="en-US" sz="2500" dirty="0">
                <a:solidFill>
                  <a:srgbClr val="C00000"/>
                </a:solidFill>
              </a:rPr>
              <a:t>가</a:t>
            </a:r>
            <a:r>
              <a:rPr lang="en-US" altLang="ko-KR" sz="2500" dirty="0">
                <a:solidFill>
                  <a:srgbClr val="C00000"/>
                </a:solidFill>
              </a:rPr>
              <a:t>), </a:t>
            </a:r>
            <a:r>
              <a:rPr lang="ko-KR" altLang="en-US" sz="2500" dirty="0">
                <a:solidFill>
                  <a:srgbClr val="C00000"/>
                </a:solidFill>
              </a:rPr>
              <a:t>심현주 </a:t>
            </a:r>
            <a:r>
              <a:rPr lang="en-US" altLang="ko-KR" sz="2500" dirty="0">
                <a:solidFill>
                  <a:srgbClr val="C00000"/>
                </a:solidFill>
              </a:rPr>
              <a:t>] </a:t>
            </a:r>
            <a:r>
              <a:rPr lang="ko-KR" altLang="en-US" sz="2500" dirty="0"/>
              <a:t>의 형태로 변환</a:t>
            </a:r>
            <a:endParaRPr lang="en-US" altLang="ko-KR" sz="2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43EAF6-CDAF-6043-A166-7718990C7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17" y="1554183"/>
            <a:ext cx="7135216" cy="16804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23F295-7DF1-4B46-A030-3DC94446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567" y="3030237"/>
            <a:ext cx="7388338" cy="5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16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1. 얼굴을 인식하고…"/>
          <p:cNvSpPr txBox="1"/>
          <p:nvPr/>
        </p:nvSpPr>
        <p:spPr>
          <a:xfrm>
            <a:off x="4434350" y="3252248"/>
            <a:ext cx="45719" cy="62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0000"/>
            </a:pPr>
            <a:endParaRPr lang="en-US" altLang="ko-KR" sz="5000" dirty="0"/>
          </a:p>
        </p:txBody>
      </p:sp>
      <p:sp>
        <p:nvSpPr>
          <p:cNvPr id="4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5400" tIns="25400" rIns="25400" bIns="25400" rtlCol="0" anchor="t"/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7" name="16">
            <a:extLst>
              <a:ext uri="{FF2B5EF4-FFF2-40B4-BE49-F238E27FC236}">
                <a16:creationId xmlns:a16="http://schemas.microsoft.com/office/drawing/2014/main" id="{77A5A450-15CC-434B-9789-ED6AFE684A05}"/>
              </a:ext>
            </a:extLst>
          </p:cNvPr>
          <p:cNvSpPr txBox="1"/>
          <p:nvPr/>
        </p:nvSpPr>
        <p:spPr>
          <a:xfrm>
            <a:off x="223863" y="186279"/>
            <a:ext cx="6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4000" dirty="0"/>
          </a:p>
        </p:txBody>
      </p:sp>
      <p:sp>
        <p:nvSpPr>
          <p:cNvPr id="30" name="Google Shape;344;p25">
            <a:extLst>
              <a:ext uri="{FF2B5EF4-FFF2-40B4-BE49-F238E27FC236}">
                <a16:creationId xmlns:a16="http://schemas.microsoft.com/office/drawing/2014/main" id="{C8BEC25F-6271-1B41-95EF-DDABEE178ABA}"/>
              </a:ext>
            </a:extLst>
          </p:cNvPr>
          <p:cNvSpPr txBox="1"/>
          <p:nvPr/>
        </p:nvSpPr>
        <p:spPr>
          <a:xfrm>
            <a:off x="3100549" y="744660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marL="571500" indent="-571500" algn="l">
              <a:buFontTx/>
              <a:buChar char="-"/>
            </a:pPr>
            <a:endParaRPr sz="3000" dirty="0"/>
          </a:p>
        </p:txBody>
      </p:sp>
      <p:sp>
        <p:nvSpPr>
          <p:cNvPr id="32" name="Google Shape;344;p25">
            <a:extLst>
              <a:ext uri="{FF2B5EF4-FFF2-40B4-BE49-F238E27FC236}">
                <a16:creationId xmlns:a16="http://schemas.microsoft.com/office/drawing/2014/main" id="{FD517F6C-5D76-A842-859D-8B04D1B44256}"/>
              </a:ext>
            </a:extLst>
          </p:cNvPr>
          <p:cNvSpPr txBox="1"/>
          <p:nvPr/>
        </p:nvSpPr>
        <p:spPr>
          <a:xfrm>
            <a:off x="1137956" y="272893"/>
            <a:ext cx="9306676" cy="507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2"/>
                </a:solidFill>
              </a:rPr>
              <a:t>전처리</a:t>
            </a:r>
          </a:p>
        </p:txBody>
      </p:sp>
      <p:sp>
        <p:nvSpPr>
          <p:cNvPr id="33" name="Google Shape;140;p7">
            <a:extLst>
              <a:ext uri="{FF2B5EF4-FFF2-40B4-BE49-F238E27FC236}">
                <a16:creationId xmlns:a16="http://schemas.microsoft.com/office/drawing/2014/main" id="{9FB0863C-1FA9-9F4A-9A83-D2F2C7DC1142}"/>
              </a:ext>
            </a:extLst>
          </p:cNvPr>
          <p:cNvSpPr/>
          <p:nvPr/>
        </p:nvSpPr>
        <p:spPr>
          <a:xfrm>
            <a:off x="922990" y="0"/>
            <a:ext cx="87086" cy="837449"/>
          </a:xfrm>
          <a:prstGeom prst="rect">
            <a:avLst/>
          </a:prstGeom>
          <a:solidFill>
            <a:srgbClr val="728C5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sp>
        <p:nvSpPr>
          <p:cNvPr id="40" name="Google Shape;344;p25">
            <a:extLst>
              <a:ext uri="{FF2B5EF4-FFF2-40B4-BE49-F238E27FC236}">
                <a16:creationId xmlns:a16="http://schemas.microsoft.com/office/drawing/2014/main" id="{2272BFA1-558F-B640-A7E8-3D796426EA50}"/>
              </a:ext>
            </a:extLst>
          </p:cNvPr>
          <p:cNvSpPr txBox="1"/>
          <p:nvPr/>
        </p:nvSpPr>
        <p:spPr>
          <a:xfrm>
            <a:off x="1010076" y="5499486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B90FDAF7-A273-254A-A7E7-9859E295FD09}"/>
              </a:ext>
            </a:extLst>
          </p:cNvPr>
          <p:cNvSpPr txBox="1"/>
          <p:nvPr/>
        </p:nvSpPr>
        <p:spPr>
          <a:xfrm>
            <a:off x="351808" y="263222"/>
            <a:ext cx="1142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8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44;p25">
            <a:extLst>
              <a:ext uri="{FF2B5EF4-FFF2-40B4-BE49-F238E27FC236}">
                <a16:creationId xmlns:a16="http://schemas.microsoft.com/office/drawing/2014/main" id="{B163BB58-B1FA-0846-8FAF-900D91D95E1E}"/>
              </a:ext>
            </a:extLst>
          </p:cNvPr>
          <p:cNvSpPr txBox="1"/>
          <p:nvPr/>
        </p:nvSpPr>
        <p:spPr>
          <a:xfrm>
            <a:off x="590960" y="5266482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Google Shape;344;p25">
            <a:extLst>
              <a:ext uri="{FF2B5EF4-FFF2-40B4-BE49-F238E27FC236}">
                <a16:creationId xmlns:a16="http://schemas.microsoft.com/office/drawing/2014/main" id="{59214E72-5965-7542-8BF8-7628E611F020}"/>
              </a:ext>
            </a:extLst>
          </p:cNvPr>
          <p:cNvSpPr txBox="1"/>
          <p:nvPr/>
        </p:nvSpPr>
        <p:spPr>
          <a:xfrm>
            <a:off x="704269" y="5322299"/>
            <a:ext cx="10777112" cy="430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 lang="en-US" altLang="ko-KR" sz="2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Google Shape;344;p25">
            <a:extLst>
              <a:ext uri="{FF2B5EF4-FFF2-40B4-BE49-F238E27FC236}">
                <a16:creationId xmlns:a16="http://schemas.microsoft.com/office/drawing/2014/main" id="{72E68CBD-680E-0747-9989-EB8E36C4F3A8}"/>
              </a:ext>
            </a:extLst>
          </p:cNvPr>
          <p:cNvSpPr txBox="1"/>
          <p:nvPr/>
        </p:nvSpPr>
        <p:spPr>
          <a:xfrm>
            <a:off x="590960" y="5537732"/>
            <a:ext cx="10777112" cy="81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50" tIns="22850" rIns="22850" bIns="22850">
            <a:spAutoFit/>
          </a:bodyPr>
          <a:lstStyle>
            <a:lvl1pPr algn="ctr">
              <a:defRPr sz="88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500" dirty="0"/>
              <a:t> # </a:t>
            </a:r>
            <a:r>
              <a:rPr lang="ko-KR" altLang="en-US" sz="2500" dirty="0" err="1"/>
              <a:t>별점은</a:t>
            </a:r>
            <a:r>
              <a:rPr lang="ko-KR" altLang="en-US" sz="2500" dirty="0"/>
              <a:t> 너비로 표현 </a:t>
            </a:r>
            <a:r>
              <a:rPr lang="en-US" altLang="ko-KR" sz="2500" dirty="0"/>
              <a:t>-&gt; </a:t>
            </a:r>
          </a:p>
          <a:p>
            <a:r>
              <a:rPr lang="ko-KR" altLang="en-US" sz="2500" dirty="0">
                <a:solidFill>
                  <a:srgbClr val="C00000"/>
                </a:solidFill>
              </a:rPr>
              <a:t>너비를 고려하여 전처리</a:t>
            </a:r>
            <a:r>
              <a:rPr lang="en-US" altLang="ko-KR" sz="2500" dirty="0">
                <a:solidFill>
                  <a:srgbClr val="C00000"/>
                </a:solidFill>
              </a:rPr>
              <a:t>(1</a:t>
            </a:r>
            <a:r>
              <a:rPr lang="ko-KR" altLang="en-US" sz="2500" dirty="0">
                <a:solidFill>
                  <a:srgbClr val="C00000"/>
                </a:solidFill>
              </a:rPr>
              <a:t>점</a:t>
            </a:r>
            <a:r>
              <a:rPr lang="en-US" altLang="ko-KR" sz="2500" dirty="0">
                <a:solidFill>
                  <a:srgbClr val="C00000"/>
                </a:solidFill>
              </a:rPr>
              <a:t>, 2</a:t>
            </a:r>
            <a:r>
              <a:rPr lang="ko-KR" altLang="en-US" sz="2500" dirty="0">
                <a:solidFill>
                  <a:srgbClr val="C00000"/>
                </a:solidFill>
              </a:rPr>
              <a:t>점</a:t>
            </a:r>
            <a:r>
              <a:rPr lang="en-US" altLang="ko-KR" sz="2500" dirty="0">
                <a:solidFill>
                  <a:srgbClr val="C00000"/>
                </a:solidFill>
              </a:rPr>
              <a:t>, 3</a:t>
            </a:r>
            <a:r>
              <a:rPr lang="ko-KR" altLang="en-US" sz="2500" dirty="0">
                <a:solidFill>
                  <a:srgbClr val="C00000"/>
                </a:solidFill>
              </a:rPr>
              <a:t>점</a:t>
            </a:r>
            <a:r>
              <a:rPr lang="en-US" altLang="ko-KR" sz="2500" dirty="0">
                <a:solidFill>
                  <a:srgbClr val="C00000"/>
                </a:solidFill>
              </a:rPr>
              <a:t>, 4</a:t>
            </a:r>
            <a:r>
              <a:rPr lang="ko-KR" altLang="en-US" sz="2500" dirty="0">
                <a:solidFill>
                  <a:srgbClr val="C00000"/>
                </a:solidFill>
              </a:rPr>
              <a:t>점</a:t>
            </a:r>
            <a:r>
              <a:rPr lang="en-US" altLang="ko-KR" sz="2500" dirty="0">
                <a:solidFill>
                  <a:srgbClr val="C00000"/>
                </a:solidFill>
              </a:rPr>
              <a:t>, 5</a:t>
            </a:r>
            <a:r>
              <a:rPr lang="ko-KR" altLang="en-US" sz="2500" dirty="0">
                <a:solidFill>
                  <a:srgbClr val="C00000"/>
                </a:solidFill>
              </a:rPr>
              <a:t>점</a:t>
            </a:r>
            <a:r>
              <a:rPr lang="en-US" altLang="ko-KR" sz="2500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068605-5F61-5D41-88E9-3C94825B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00" y="323119"/>
            <a:ext cx="3759001" cy="10782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F2140C-AEA2-9F4B-AFE7-8C662661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043" y="1104834"/>
            <a:ext cx="4261113" cy="39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697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728</Words>
  <Application>Microsoft Macintosh PowerPoint</Application>
  <PresentationFormat>와이드스크린</PresentationFormat>
  <Paragraphs>167</Paragraphs>
  <Slides>39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Montserrat</vt:lpstr>
      <vt:lpstr>Montserrat Light</vt:lpstr>
      <vt:lpstr>Arial</vt:lpstr>
      <vt:lpstr>Helvetica Neue</vt:lpstr>
      <vt:lpstr>Helvetica Neue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chogimun</dc:creator>
  <cp:lastModifiedBy>chogimun</cp:lastModifiedBy>
  <cp:revision>17</cp:revision>
  <dcterms:created xsi:type="dcterms:W3CDTF">2019-12-02T00:22:39Z</dcterms:created>
  <dcterms:modified xsi:type="dcterms:W3CDTF">2019-12-02T03:00:02Z</dcterms:modified>
</cp:coreProperties>
</file>